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wav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6" r:id="rId10"/>
    <p:sldId id="268" r:id="rId11"/>
    <p:sldId id="267" r:id="rId12"/>
    <p:sldId id="269" r:id="rId13"/>
    <p:sldId id="271" r:id="rId14"/>
    <p:sldId id="272" r:id="rId15"/>
    <p:sldId id="273" r:id="rId16"/>
    <p:sldId id="270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1" d="100"/>
          <a:sy n="51" d="100"/>
        </p:scale>
        <p:origin x="-1284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 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 /><Relationship Id="rId1" Type="http://schemas.openxmlformats.org/officeDocument/2006/relationships/image" Target="../media/image22.wmf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AE3-DC1B-404A-85FD-D6A3F111919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D77B-A0C5-4D26-813B-8DE3B2FA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6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AE3-DC1B-404A-85FD-D6A3F111919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D77B-A0C5-4D26-813B-8DE3B2FA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AE3-DC1B-404A-85FD-D6A3F111919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D77B-A0C5-4D26-813B-8DE3B2FA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1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AE3-DC1B-404A-85FD-D6A3F111919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D77B-A0C5-4D26-813B-8DE3B2FA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AE3-DC1B-404A-85FD-D6A3F111919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D77B-A0C5-4D26-813B-8DE3B2FA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5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AE3-DC1B-404A-85FD-D6A3F111919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D77B-A0C5-4D26-813B-8DE3B2FA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8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AE3-DC1B-404A-85FD-D6A3F111919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D77B-A0C5-4D26-813B-8DE3B2FA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AE3-DC1B-404A-85FD-D6A3F111919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D77B-A0C5-4D26-813B-8DE3B2FA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AE3-DC1B-404A-85FD-D6A3F111919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D77B-A0C5-4D26-813B-8DE3B2FA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0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AE3-DC1B-404A-85FD-D6A3F111919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D77B-A0C5-4D26-813B-8DE3B2FA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7AE3-DC1B-404A-85FD-D6A3F111919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D77B-A0C5-4D26-813B-8DE3B2FA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6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E7AE3-DC1B-404A-85FD-D6A3F111919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5D77B-A0C5-4D26-813B-8DE3B2FA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7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 /><Relationship Id="rId2" Type="http://schemas.openxmlformats.org/officeDocument/2006/relationships/audio" Target="../media/media1.wav" /><Relationship Id="rId1" Type="http://schemas.microsoft.com/office/2007/relationships/media" Target="../media/media1.wav" /><Relationship Id="rId6" Type="http://schemas.openxmlformats.org/officeDocument/2006/relationships/image" Target="../media/image3.gif" /><Relationship Id="rId5" Type="http://schemas.openxmlformats.org/officeDocument/2006/relationships/image" Target="../media/image2.jpg" /><Relationship Id="rId4" Type="http://schemas.openxmlformats.org/officeDocument/2006/relationships/image" Target="../media/image1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360carmuseum.com/en" TargetMode="External" /><Relationship Id="rId7" Type="http://schemas.openxmlformats.org/officeDocument/2006/relationships/image" Target="../media/image15.jpg" /><Relationship Id="rId2" Type="http://schemas.openxmlformats.org/officeDocument/2006/relationships/hyperlink" Target="https://youtu.be/SuScgzVJp-s" TargetMode="Externa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.jpg" /><Relationship Id="rId5" Type="http://schemas.openxmlformats.org/officeDocument/2006/relationships/image" Target="../media/image13.jpg" /><Relationship Id="rId4" Type="http://schemas.openxmlformats.org/officeDocument/2006/relationships/hyperlink" Target="https://www.motor1.com/" TargetMode="Externa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2.vml" /><Relationship Id="rId6" Type="http://schemas.openxmlformats.org/officeDocument/2006/relationships/image" Target="../media/image23.wmf" /><Relationship Id="rId5" Type="http://schemas.openxmlformats.org/officeDocument/2006/relationships/oleObject" Target="../embeddings/oleObject3.bin" /><Relationship Id="rId4" Type="http://schemas.openxmlformats.org/officeDocument/2006/relationships/image" Target="../media/image22.wmf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k.gov.rs/extfile/sr/239/Proverakompetencije-Digitalnapismenost.pdf" TargetMode="Externa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1.vml" /><Relationship Id="rId5" Type="http://schemas.openxmlformats.org/officeDocument/2006/relationships/image" Target="../media/image12.jpeg" /><Relationship Id="rId4" Type="http://schemas.openxmlformats.org/officeDocument/2006/relationships/image" Target="../media/image11.wmf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ning-Paper-Book-Page-Hard-A1-www.fesliyanstudios.com-www.fesliyanstudios.com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rgbClr val="92D050"/>
            </a:solidFill>
          </a:ln>
          <a:effectLst>
            <a:glow rad="228600">
              <a:srgbClr val="92D050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МОТИВАЦИЈА ЗА УЧЕЊЕ НА ДАЉИНУ 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sr-Cyrl-RS" sz="2800" dirty="0">
                <a:solidFill>
                  <a:schemeClr val="accent6">
                    <a:lumMod val="50000"/>
                  </a:schemeClr>
                </a:solidFill>
              </a:rPr>
              <a:t>ПРИЛАГОЂЕНО ВАНРЕДНОЈ СИТУАЦИЈИ Ивана Михаиловић</a:t>
            </a:r>
          </a:p>
          <a:p>
            <a:pPr algn="r"/>
            <a:r>
              <a:rPr lang="sr-Cyrl-RS" sz="2800" dirty="0">
                <a:solidFill>
                  <a:schemeClr val="accent6">
                    <a:lumMod val="50000"/>
                  </a:schemeClr>
                </a:solidFill>
              </a:rPr>
              <a:t>Техничка школа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20" y="288018"/>
            <a:ext cx="1699180" cy="1540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88018"/>
            <a:ext cx="8458200" cy="6112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376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sz="3600" b="1" dirty="0">
                <a:solidFill>
                  <a:schemeClr val="accent6">
                    <a:lumMod val="50000"/>
                  </a:schemeClr>
                </a:solidFill>
              </a:rPr>
              <a:t>ВРЕМЕ ЈЕ ЗА ОДМОР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RS" dirty="0"/>
              <a:t>1 минут за своје тело </a:t>
            </a:r>
            <a:r>
              <a:rPr lang="en-US" dirty="0">
                <a:hlinkClick r:id="rId2"/>
              </a:rPr>
              <a:t>https://youtu.be/SuScgzVJp-s</a:t>
            </a:r>
            <a:endParaRPr lang="sr-Cyrl-RS" dirty="0"/>
          </a:p>
          <a:p>
            <a:r>
              <a:rPr lang="sr-Cyrl-RS" dirty="0"/>
              <a:t>Не заборавите да </a:t>
            </a:r>
          </a:p>
          <a:p>
            <a:endParaRPr lang="sr-Cyrl-RS" dirty="0"/>
          </a:p>
          <a:p>
            <a:endParaRPr lang="sr-Cyrl-RS" dirty="0"/>
          </a:p>
          <a:p>
            <a:r>
              <a:rPr lang="sr-Cyrl-RS" dirty="0"/>
              <a:t>Посетите на хиљаде вуртуелних музеја </a:t>
            </a:r>
            <a:r>
              <a:rPr lang="en-US" dirty="0">
                <a:hlinkClick r:id="rId3"/>
              </a:rPr>
              <a:t>https://360carmuseum.com/en</a:t>
            </a:r>
            <a:r>
              <a:rPr lang="sr-Cyrl-RS" dirty="0"/>
              <a:t>, </a:t>
            </a:r>
            <a:r>
              <a:rPr lang="en-US" dirty="0">
                <a:hlinkClick r:id="rId4"/>
              </a:rPr>
              <a:t>https://www.motor1.com</a:t>
            </a:r>
            <a:r>
              <a:rPr lang="en-US" dirty="0"/>
              <a:t> </a:t>
            </a:r>
          </a:p>
          <a:p>
            <a:r>
              <a:rPr lang="sr-Cyrl-RS" dirty="0"/>
              <a:t>Погледајте неки филм са укућанима</a:t>
            </a:r>
          </a:p>
          <a:p>
            <a:r>
              <a:rPr lang="sr-Cyrl-RS" dirty="0"/>
              <a:t>Одремајте мало</a:t>
            </a:r>
          </a:p>
          <a:p>
            <a:pPr algn="ctr"/>
            <a:r>
              <a:rPr lang="sr-Cyrl-RS" b="1" dirty="0"/>
              <a:t>Не излазите без потребе!</a:t>
            </a:r>
            <a:r>
              <a:rPr lang="en-US" b="1" dirty="0"/>
              <a:t> </a:t>
            </a:r>
            <a:r>
              <a:rPr lang="sr-Cyrl-RS" b="1" dirty="0"/>
              <a:t>На ту тему нема полемике са укућанима. 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81000"/>
            <a:ext cx="923926" cy="923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3124200"/>
            <a:ext cx="1319439" cy="1319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4367439"/>
            <a:ext cx="1364343" cy="136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5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000"/>
    </mc:Choice>
    <mc:Fallback xmlns="">
      <p:transition spd="slow" advClick="0" advTm="2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6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2222E-6 -2.65896E-6 L 0.58611 -0.1958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6" y="-9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750"/>
                            </p:stCondLst>
                            <p:childTnLst>
                              <p:par>
                                <p:cTn id="39" presetID="56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972 0.09989 L 0.84201 -0.369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15" y="-23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75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250"/>
                            </p:stCondLst>
                            <p:childTnLst>
                              <p:par>
                                <p:cTn id="57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sz="3600" b="1" dirty="0">
                <a:solidFill>
                  <a:schemeClr val="accent6">
                    <a:lumMod val="50000"/>
                  </a:schemeClr>
                </a:solidFill>
              </a:rPr>
              <a:t>Прихватите подршку 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sr-Cyrl-RS" dirty="0"/>
              <a:t>У реду је да се не осећате 100% успешним у свему и у сваком тренутку.</a:t>
            </a:r>
          </a:p>
          <a:p>
            <a:pPr algn="ctr"/>
            <a:r>
              <a:rPr lang="sr-Cyrl-RS" b="1" dirty="0"/>
              <a:t> А ко па може? </a:t>
            </a:r>
            <a:endParaRPr lang="en-US" b="1" dirty="0"/>
          </a:p>
          <a:p>
            <a:r>
              <a:rPr lang="sr-Cyrl-RS" dirty="0"/>
              <a:t>Ако имате неко питање, ако вам је нешто нејасно у предавању или задатку...</a:t>
            </a:r>
            <a:endParaRPr lang="en-US" dirty="0"/>
          </a:p>
          <a:p>
            <a:r>
              <a:rPr lang="sr-Cyrl-RS" dirty="0"/>
              <a:t> пошаљите мејл наставнику, позовите одељењског старешину, обратите се пријатељу или члану породице. </a:t>
            </a:r>
          </a:p>
          <a:p>
            <a:pPr algn="ctr"/>
            <a:r>
              <a:rPr lang="sr-Cyrl-RS" b="1" dirty="0"/>
              <a:t>Нема сумње да ће неко бити на располагању да вам помогне.</a:t>
            </a:r>
            <a:endParaRPr lang="en-US" b="1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0" y="4953000"/>
            <a:ext cx="1054569" cy="9649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-1054457"/>
            <a:ext cx="1071563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5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750"/>
                            </p:stCondLst>
                            <p:childTnLst>
                              <p:par>
                                <p:cTn id="34" presetID="56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3.29635E-6 L 0.94236 -0.4253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18" y="-21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25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1.70134E-6 L -0.00017 0.6079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0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250"/>
                            </p:stCondLst>
                            <p:childTnLst>
                              <p:par>
                                <p:cTn id="49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sz="3600" b="1" dirty="0">
                <a:solidFill>
                  <a:schemeClr val="accent6">
                    <a:lumMod val="50000"/>
                  </a:schemeClr>
                </a:solidFill>
              </a:rPr>
              <a:t>Не заборавите на дружења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/>
              <a:t>Свако би требало да избегава </a:t>
            </a:r>
            <a:r>
              <a:rPr lang="ru-RU" sz="2800" b="1" dirty="0"/>
              <a:t>не</a:t>
            </a:r>
            <a:r>
              <a:rPr lang="sr-Cyrl-RS" sz="2800" b="1" dirty="0"/>
              <a:t>потребан</a:t>
            </a:r>
            <a:r>
              <a:rPr lang="ru-RU" sz="2800" b="1" dirty="0"/>
              <a:t> </a:t>
            </a:r>
            <a:r>
              <a:rPr lang="ru-RU" sz="2800" dirty="0"/>
              <a:t>контакт са другима како би спречио ширење Корона вируса, али вас то не спречава да се...</a:t>
            </a:r>
          </a:p>
          <a:p>
            <a:r>
              <a:rPr lang="ru-RU" sz="2800" dirty="0"/>
              <a:t>Дружите са укућанима играјући друштвене игре</a:t>
            </a:r>
            <a:r>
              <a:rPr lang="en-US" sz="2800" dirty="0"/>
              <a:t> </a:t>
            </a:r>
            <a:r>
              <a:rPr lang="sr-Cyrl-RS" sz="2800" dirty="0"/>
              <a:t>на које сте заборавили  </a:t>
            </a:r>
          </a:p>
          <a:p>
            <a:endParaRPr lang="en-US" sz="2800" dirty="0"/>
          </a:p>
          <a:p>
            <a:r>
              <a:rPr lang="ru-RU" sz="2800" dirty="0"/>
              <a:t>Захваљујући модерним технологијама можете остварити дружења на даљину са пријатељима...</a:t>
            </a:r>
          </a:p>
          <a:p>
            <a:pPr algn="ctr"/>
            <a:r>
              <a:rPr lang="ru-RU" sz="2800" dirty="0"/>
              <a:t> Видео позиви су бољи од куцкања. Непосреднији су!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5257800"/>
            <a:ext cx="1185863" cy="962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0" y="5793694"/>
            <a:ext cx="1071563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7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000"/>
    </mc:Choice>
    <mc:Fallback xmlns="">
      <p:transition spd="slow" advClick="0" advTm="2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750"/>
                            </p:stCondLst>
                            <p:childTnLst>
                              <p:par>
                                <p:cTn id="20" presetID="56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5.55556E-7 -4.93759E-6 L 0.75174 -0.280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87" y="-140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56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88889E-6 3.38419E-6 L 0.94132 -0.3779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66" y="-189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25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75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3999"/>
            <a:ext cx="4648199" cy="4648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Cyrl-RS" b="1" dirty="0">
                <a:solidFill>
                  <a:schemeClr val="accent6">
                    <a:lumMod val="50000"/>
                  </a:schemeClr>
                </a:solidFill>
              </a:rPr>
              <a:t>6 великих крадљиваца времена у учењу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1. </a:t>
            </a:r>
            <a:r>
              <a:rPr lang="sr-Cyrl-RS" sz="2400" b="1" dirty="0"/>
              <a:t>Слабо планирање</a:t>
            </a:r>
          </a:p>
          <a:p>
            <a:pPr algn="ctr"/>
            <a:r>
              <a:rPr lang="sr-Cyrl-RS" sz="2400" dirty="0"/>
              <a:t> „Где нема плана, убрзо завлада хаос“ – </a:t>
            </a:r>
            <a:r>
              <a:rPr lang="en-US" sz="2400" dirty="0"/>
              <a:t>Victor Hugo</a:t>
            </a:r>
          </a:p>
          <a:p>
            <a:pPr algn="ctr"/>
            <a:r>
              <a:rPr lang="en-US" sz="2400" b="1" dirty="0"/>
              <a:t>2. </a:t>
            </a:r>
            <a:r>
              <a:rPr lang="sr-Cyrl-RS" sz="2400" b="1" dirty="0"/>
              <a:t>Недостатак циљева </a:t>
            </a:r>
          </a:p>
          <a:p>
            <a:pPr algn="ctr"/>
            <a:r>
              <a:rPr lang="sr-Cyrl-RS" sz="2400" dirty="0"/>
              <a:t>Сетите се плана, прво дневни па недељни. Ипак се тек упознајете са наставом на даљину.</a:t>
            </a:r>
          </a:p>
          <a:p>
            <a:pPr algn="ctr"/>
            <a:r>
              <a:rPr lang="sr-Cyrl-RS" sz="2400" b="1" dirty="0"/>
              <a:t>3. Одлагање</a:t>
            </a:r>
          </a:p>
          <a:p>
            <a:pPr algn="ctr"/>
            <a:r>
              <a:rPr lang="sr-Cyrl-RS" sz="2400" dirty="0"/>
              <a:t>Лепо је планирати време, али је бескорисно ако одгађате ваше обавезе!</a:t>
            </a:r>
          </a:p>
          <a:p>
            <a:pPr algn="ctr"/>
            <a:r>
              <a:rPr lang="sr-Cyrl-RS" sz="2400" b="1" dirty="0"/>
              <a:t>4. Прекидање</a:t>
            </a:r>
          </a:p>
          <a:p>
            <a:pPr algn="ctr"/>
            <a:r>
              <a:rPr lang="sr-Cyrl-RS" sz="2400" dirty="0"/>
              <a:t>Прекиди су „велике“ убице времена. За 1 сат неометаног рада уради се исто колико и за 4 сата ометаног!</a:t>
            </a:r>
          </a:p>
          <a:p>
            <a:pPr marL="0" indent="0" algn="ctr">
              <a:buNone/>
            </a:pPr>
            <a:endParaRPr lang="sr-Cyrl-RS" sz="24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20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000"/>
    </mc:Choice>
    <mc:Fallback xmlns="">
      <p:transition spd="slow" advClick="0" advTm="3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25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5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75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750"/>
                            </p:stCondLst>
                            <p:childTnLst>
                              <p:par>
                                <p:cTn id="86" presetID="26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3999"/>
            <a:ext cx="4648199" cy="4648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Cyrl-RS" b="1" dirty="0">
                <a:solidFill>
                  <a:schemeClr val="accent6">
                    <a:lumMod val="50000"/>
                  </a:schemeClr>
                </a:solidFill>
              </a:rPr>
              <a:t>6 великих крадљиваца времена у учењу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>
            <a:normAutofit/>
          </a:bodyPr>
          <a:lstStyle/>
          <a:p>
            <a:pPr algn="ctr"/>
            <a:r>
              <a:rPr lang="sr-Cyrl-RS" dirty="0"/>
              <a:t>5. </a:t>
            </a:r>
            <a:r>
              <a:rPr lang="sr-Cyrl-RS" sz="2400" b="1" dirty="0"/>
              <a:t>Превише труда</a:t>
            </a:r>
          </a:p>
          <a:p>
            <a:pPr algn="ctr"/>
            <a:r>
              <a:rPr lang="ru-RU" sz="2400" dirty="0"/>
              <a:t>Многи ученици имају осећај да морају да заврше све у току једног дана. То води до пола довршених циљева учења и осећаја неуспеха.</a:t>
            </a:r>
          </a:p>
          <a:p>
            <a:pPr algn="ctr"/>
            <a:r>
              <a:rPr lang="ru-RU" sz="2400" dirty="0"/>
              <a:t>6.  </a:t>
            </a:r>
            <a:r>
              <a:rPr lang="ru-RU" sz="2400" b="1" dirty="0"/>
              <a:t>Претрпан сто</a:t>
            </a:r>
          </a:p>
          <a:p>
            <a:pPr algn="ctr"/>
            <a:r>
              <a:rPr lang="ru-RU" sz="2400" dirty="0"/>
              <a:t>Када прочитате овај пасус, погледајте сто. Ако можете да видите мање од 80% површине стола, онда вероватно патите од </a:t>
            </a:r>
            <a:r>
              <a:rPr lang="ru-RU" sz="2400" b="1" dirty="0"/>
              <a:t>„стоног стреса“.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023859"/>
            <a:ext cx="1524001" cy="1643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604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25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5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dirty="0">
                <a:solidFill>
                  <a:schemeClr val="accent6">
                    <a:lumMod val="50000"/>
                  </a:schemeClr>
                </a:solidFill>
              </a:rPr>
              <a:t>Тест „Крадљивци времена“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/>
              <a:t>Ако желите да знате како управљате својим временом, преузмите ову прзентацију, потом идите на слајд 15 и...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/>
              <a:t> Отворите </a:t>
            </a:r>
            <a:r>
              <a:rPr lang="en-US" dirty="0"/>
              <a:t>Excel </a:t>
            </a:r>
            <a:r>
              <a:rPr lang="sr-Cyrl-RS" dirty="0"/>
              <a:t>фајл 2пута кликом на  →         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sr-Cyrl-RS" dirty="0"/>
              <a:t> Почните да решавате тест тако што ћете уписати број 1 као одговор на сваку тврдњу у </a:t>
            </a:r>
            <a:r>
              <a:rPr lang="sr-Cyrl-RS" b="1" dirty="0"/>
              <a:t>једној</a:t>
            </a:r>
            <a:r>
              <a:rPr lang="sr-Cyrl-RS" dirty="0"/>
              <a:t> од колона . 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/>
              <a:t>Запамтите свој </a:t>
            </a:r>
            <a:r>
              <a:rPr lang="sr-Cyrl-RS" b="1" dirty="0"/>
              <a:t>„УКУПАН ЗБИР“. 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/>
              <a:t>Да би пронашли одговор који вас описује отворите  </a:t>
            </a:r>
            <a:r>
              <a:rPr lang="en-US" dirty="0"/>
              <a:t>Word </a:t>
            </a:r>
            <a:r>
              <a:rPr lang="sr-Cyrl-RS" dirty="0"/>
              <a:t>фајл 2 пута кликом на  →</a:t>
            </a:r>
          </a:p>
          <a:p>
            <a:pPr marL="514350" indent="-514350">
              <a:buFont typeface="+mj-lt"/>
              <a:buAutoNum type="arabicPeriod"/>
            </a:pPr>
            <a:endParaRPr lang="sr-Cyrl-RS" sz="1100" dirty="0"/>
          </a:p>
          <a:p>
            <a:pPr marL="0" indent="0">
              <a:buNone/>
            </a:pPr>
            <a:r>
              <a:rPr lang="sr-Cyrl-RS" sz="1100" dirty="0"/>
              <a:t> Тест преузет из „ Водич за учење“ – </a:t>
            </a:r>
            <a:r>
              <a:rPr lang="hr-HR" sz="1100" b="1" dirty="0"/>
              <a:t>LINK</a:t>
            </a:r>
            <a:r>
              <a:rPr lang="hr-HR" sz="1100" dirty="0"/>
              <a:t> </a:t>
            </a:r>
            <a:r>
              <a:rPr lang="hr-HR" sz="1100" dirty="0">
                <a:solidFill>
                  <a:srgbClr val="FF0000"/>
                </a:solidFill>
              </a:rPr>
              <a:t>group</a:t>
            </a:r>
            <a:endParaRPr lang="en-US" sz="11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822479"/>
              </p:ext>
            </p:extLst>
          </p:nvPr>
        </p:nvGraphicFramePr>
        <p:xfrm>
          <a:off x="7772400" y="2590800"/>
          <a:ext cx="7620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Worksheet" showAsIcon="1" r:id="rId3" imgW="914400" imgH="771480" progId="Excel.Sheet.8">
                  <p:embed/>
                </p:oleObj>
              </mc:Choice>
              <mc:Fallback>
                <p:oleObj name="Worksheet" showAsIcon="1" r:id="rId3" imgW="914400" imgH="771480" progId="Excel.Sheet.8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72400" y="2590800"/>
                        <a:ext cx="762000" cy="64293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380306"/>
              </p:ext>
            </p:extLst>
          </p:nvPr>
        </p:nvGraphicFramePr>
        <p:xfrm>
          <a:off x="7696200" y="5181600"/>
          <a:ext cx="7620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showAsIcon="1" r:id="rId5" imgW="914400" imgH="771480" progId="Word.Document.8">
                  <p:embed/>
                </p:oleObj>
              </mc:Choice>
              <mc:Fallback>
                <p:oleObj name="Document" showAsIcon="1" r:id="rId5" imgW="914400" imgH="771480" progId="Word.Document.8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96200" y="5181600"/>
                        <a:ext cx="762000" cy="642938"/>
                      </a:xfrm>
                      <a:prstGeom prst="rect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721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6">
                    <a:lumMod val="50000"/>
                  </a:schemeClr>
                </a:solidFill>
              </a:rPr>
              <a:t>Напорно ти је праћење наставе на даљину? Домаће задатке одлажеш или не стижеш да урадиш?</a:t>
            </a:r>
            <a:endParaRPr lang="en-US" sz="31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1" dirty="0"/>
              <a:t>Дај себи слободан дан од учења</a:t>
            </a:r>
            <a:r>
              <a:rPr lang="ru-RU" dirty="0"/>
              <a:t>! </a:t>
            </a:r>
          </a:p>
          <a:p>
            <a:pPr algn="ctr"/>
            <a:r>
              <a:rPr lang="ru-RU" dirty="0"/>
              <a:t>Време у коме нема обавеза око учења и здрав сан учиниће чуда.</a:t>
            </a:r>
          </a:p>
          <a:p>
            <a:pPr algn="ctr"/>
            <a:r>
              <a:rPr lang="sr-Cyrl-RS" b="1" dirty="0"/>
              <a:t>Не заборави!</a:t>
            </a:r>
          </a:p>
          <a:p>
            <a:pPr algn="ctr"/>
            <a:r>
              <a:rPr lang="sr-Cyrl-RS" dirty="0"/>
              <a:t> Ово је прилика да максимално усавршиш своје дигиталне компетенције!</a:t>
            </a:r>
            <a:endParaRPr lang="en-US" dirty="0"/>
          </a:p>
          <a:p>
            <a:r>
              <a:rPr lang="sr-Cyrl-RS" dirty="0"/>
              <a:t>Покушај да решиш </a:t>
            </a:r>
            <a:r>
              <a:rPr lang="sr-Cyrl-RS" b="1" dirty="0"/>
              <a:t>Тест провере дигиталне писмености</a:t>
            </a:r>
            <a:r>
              <a:rPr lang="sr-Cyrl-RS" dirty="0"/>
              <a:t> за посао : </a:t>
            </a:r>
          </a:p>
          <a:p>
            <a:r>
              <a:rPr lang="en-US" dirty="0">
                <a:hlinkClick r:id="rId2"/>
              </a:rPr>
              <a:t>https://www.suk.gov.rs/extfile/sr/239/Proverakompetencije-Digitalnapismenost.pdf</a:t>
            </a:r>
            <a:r>
              <a:rPr lang="sr-Cyrl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9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2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b="1" dirty="0">
                <a:solidFill>
                  <a:schemeClr val="accent6">
                    <a:lumMod val="50000"/>
                  </a:schemeClr>
                </a:solidFill>
              </a:rPr>
              <a:t>И ЗА КРАЈ...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endParaRPr lang="sr-Cyrl-RS" dirty="0"/>
          </a:p>
          <a:p>
            <a:endParaRPr lang="sr-Cyrl-RS" dirty="0"/>
          </a:p>
          <a:p>
            <a:r>
              <a:rPr lang="ru-RU" dirty="0"/>
              <a:t>„Ако стално не учите и не унапређујете себе, будите сигурни да неко други тамо негде то ради.</a:t>
            </a:r>
            <a:r>
              <a:rPr lang="sr-Latn-RS" dirty="0"/>
              <a:t>..</a:t>
            </a:r>
          </a:p>
          <a:p>
            <a:r>
              <a:rPr lang="ru-RU" dirty="0"/>
              <a:t> </a:t>
            </a:r>
            <a:r>
              <a:rPr lang="ru-RU" b="1" dirty="0"/>
              <a:t>Када будете срели ту особу, изгубићете.“</a:t>
            </a:r>
            <a:r>
              <a:rPr lang="en-US" b="1" dirty="0"/>
              <a:t> </a:t>
            </a:r>
            <a:r>
              <a:rPr lang="en-US" dirty="0"/>
              <a:t>Brian Tracy</a:t>
            </a:r>
            <a:endParaRPr lang="ru-RU" dirty="0"/>
          </a:p>
          <a:p>
            <a:pPr algn="ctr"/>
            <a:r>
              <a:rPr lang="ru-RU" b="1" dirty="0"/>
              <a:t>ХВАЛА НА ПАЖЊИ </a:t>
            </a:r>
            <a:endParaRPr lang="en-US" b="1" dirty="0"/>
          </a:p>
          <a:p>
            <a:endParaRPr lang="sr-Latn-R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-23327"/>
            <a:ext cx="1396676" cy="146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2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9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11111E-6 2.4503E-6 L 0.33194 0.19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9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r-Cyrl-RS" dirty="0"/>
          </a:p>
          <a:p>
            <a:pPr algn="ctr"/>
            <a:r>
              <a:rPr lang="sr-Cyrl-RS" b="1" dirty="0"/>
              <a:t>Ако желите да приступите понуђеним </a:t>
            </a:r>
            <a:r>
              <a:rPr lang="sr-Cyrl-RS" b="1" dirty="0">
                <a:solidFill>
                  <a:srgbClr val="0070C0"/>
                </a:solidFill>
              </a:rPr>
              <a:t>линковима</a:t>
            </a:r>
            <a:r>
              <a:rPr lang="sr-Cyrl-RS" b="1" dirty="0"/>
              <a:t>, </a:t>
            </a:r>
            <a:r>
              <a:rPr lang="sr-Latn-RS" b="1" dirty="0"/>
              <a:t>Word </a:t>
            </a:r>
            <a:r>
              <a:rPr lang="sr-Cyrl-RS" b="1" dirty="0"/>
              <a:t>и </a:t>
            </a:r>
            <a:r>
              <a:rPr lang="sr-Latn-RS" b="1" dirty="0"/>
              <a:t>Excel </a:t>
            </a:r>
            <a:r>
              <a:rPr lang="sr-Cyrl-RS" b="1" dirty="0"/>
              <a:t>фајловима,  морате снимити презентацију на ваш рачунар.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0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sz="4000" b="1" dirty="0">
                <a:solidFill>
                  <a:schemeClr val="accent6">
                    <a:lumMod val="50000"/>
                  </a:schemeClr>
                </a:solidFill>
              </a:rPr>
              <a:t>„Учим“ да учим на даљину 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000" dirty="0"/>
              <a:t>У току </a:t>
            </a:r>
            <a:r>
              <a:rPr lang="en-US" sz="2000" dirty="0" err="1"/>
              <a:t>настав</a:t>
            </a:r>
            <a:r>
              <a:rPr lang="sr-Cyrl-RS" sz="2000" dirty="0"/>
              <a:t>е на даљину</a:t>
            </a:r>
            <a:r>
              <a:rPr lang="en-US" sz="2000" dirty="0"/>
              <a:t> </a:t>
            </a:r>
            <a:r>
              <a:rPr lang="sr-Cyrl-RS" sz="2000" dirty="0"/>
              <a:t>ученици </a:t>
            </a:r>
            <a:r>
              <a:rPr lang="en-US" sz="2000" dirty="0" err="1"/>
              <a:t>мора</a:t>
            </a:r>
            <a:r>
              <a:rPr lang="sr-Cyrl-RS" sz="2000" dirty="0"/>
              <a:t>ју</a:t>
            </a:r>
            <a:r>
              <a:rPr lang="en-US" sz="2000" dirty="0"/>
              <a:t> </a:t>
            </a:r>
            <a:r>
              <a:rPr lang="en-US" sz="2000" dirty="0" err="1"/>
              <a:t>да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err="1"/>
              <a:t>нос</a:t>
            </a:r>
            <a:r>
              <a:rPr lang="sr-Cyrl-RS" sz="2000" dirty="0"/>
              <a:t>е</a:t>
            </a:r>
            <a:r>
              <a:rPr lang="en-US" sz="2000" dirty="0"/>
              <a:t> </a:t>
            </a:r>
            <a:r>
              <a:rPr lang="en-US" sz="2000" dirty="0" err="1"/>
              <a:t>са</a:t>
            </a:r>
            <a:r>
              <a:rPr lang="en-US" sz="2000" dirty="0"/>
              <a:t> </a:t>
            </a:r>
            <a:r>
              <a:rPr lang="en-US" sz="2000" dirty="0" err="1"/>
              <a:t>свим</a:t>
            </a:r>
            <a:r>
              <a:rPr lang="en-US" sz="2000" dirty="0"/>
              <a:t> </a:t>
            </a:r>
            <a:r>
              <a:rPr lang="en-US" sz="2000" dirty="0" err="1"/>
              <a:t>друштвеним</a:t>
            </a:r>
            <a:r>
              <a:rPr lang="en-US" sz="2000" dirty="0"/>
              <a:t> </a:t>
            </a:r>
            <a:r>
              <a:rPr lang="en-US" sz="2000" dirty="0" err="1"/>
              <a:t>мрежама</a:t>
            </a:r>
            <a:r>
              <a:rPr lang="en-US" sz="2000" dirty="0"/>
              <a:t> </a:t>
            </a:r>
            <a:r>
              <a:rPr lang="sr-Cyrl-RS" sz="2000" dirty="0"/>
              <a:t> које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одвраћају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пажњу</a:t>
            </a:r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 учења (Инстаграм, Фејсбук, Вибер...)</a:t>
            </a:r>
          </a:p>
          <a:p>
            <a:pPr algn="ctr"/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ЛИ, ОВО ЈЕ ТАЧНО И У СТВАРНОМ СВЕТУ! </a:t>
            </a:r>
          </a:p>
          <a:p>
            <a:r>
              <a:rPr lang="sr-Cyrl-RS" sz="2000" dirty="0"/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Ученици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морају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науче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управљају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својим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временом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контролишу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своје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радне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навике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постављају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приоритете</a:t>
            </a:r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000" dirty="0" err="1"/>
              <a:t>Чим</a:t>
            </a:r>
            <a:r>
              <a:rPr lang="en-US" sz="2000" dirty="0"/>
              <a:t> </a:t>
            </a:r>
            <a:r>
              <a:rPr lang="en-US" sz="2000" dirty="0" err="1"/>
              <a:t>ученик</a:t>
            </a:r>
            <a:r>
              <a:rPr lang="en-US" sz="2000" dirty="0"/>
              <a:t> </a:t>
            </a:r>
            <a:r>
              <a:rPr lang="en-US" sz="2000" dirty="0" err="1"/>
              <a:t>дипломира</a:t>
            </a:r>
            <a:r>
              <a:rPr lang="en-US" sz="2000" dirty="0"/>
              <a:t> и </a:t>
            </a:r>
            <a:r>
              <a:rPr lang="en-US" sz="2000" dirty="0" err="1"/>
              <a:t>нађе</a:t>
            </a:r>
            <a:r>
              <a:rPr lang="en-US" sz="2000" dirty="0"/>
              <a:t> </a:t>
            </a:r>
            <a:r>
              <a:rPr lang="en-US" sz="2000" dirty="0" err="1"/>
              <a:t>посао</a:t>
            </a:r>
            <a:r>
              <a:rPr lang="en-US" sz="2000" dirty="0"/>
              <a:t>, </a:t>
            </a:r>
            <a:r>
              <a:rPr lang="en-US" sz="2000" dirty="0" err="1"/>
              <a:t>мораће</a:t>
            </a:r>
            <a:r>
              <a:rPr lang="en-US" sz="2000" dirty="0"/>
              <a:t> </a:t>
            </a:r>
            <a:r>
              <a:rPr lang="en-US" sz="2000" dirty="0" err="1"/>
              <a:t>брзо</a:t>
            </a:r>
            <a:r>
              <a:rPr lang="en-US" sz="2000" dirty="0"/>
              <a:t> </a:t>
            </a:r>
            <a:r>
              <a:rPr lang="en-US" sz="2000" dirty="0" err="1"/>
              <a:t>да</a:t>
            </a:r>
            <a:r>
              <a:rPr lang="en-US" sz="2000" dirty="0"/>
              <a:t> </a:t>
            </a:r>
            <a:r>
              <a:rPr lang="en-US" sz="2000" dirty="0" err="1"/>
              <a:t>научи</a:t>
            </a:r>
            <a:r>
              <a:rPr lang="en-US" sz="2000" dirty="0"/>
              <a:t> </a:t>
            </a:r>
            <a:r>
              <a:rPr lang="en-US" sz="2000" dirty="0" err="1"/>
              <a:t>како</a:t>
            </a:r>
            <a:r>
              <a:rPr lang="en-US" sz="2000" dirty="0"/>
              <a:t> </a:t>
            </a:r>
            <a:r>
              <a:rPr lang="en-US" sz="2000" dirty="0" err="1"/>
              <a:t>да</a:t>
            </a:r>
            <a:r>
              <a:rPr lang="en-US" sz="2000" dirty="0"/>
              <a:t> </a:t>
            </a:r>
            <a:r>
              <a:rPr lang="en-US" sz="2000" dirty="0" err="1"/>
              <a:t>балансира</a:t>
            </a:r>
            <a:r>
              <a:rPr lang="en-US" sz="2000" dirty="0"/>
              <a:t> </a:t>
            </a:r>
            <a:r>
              <a:rPr lang="en-US" sz="2000" dirty="0" err="1"/>
              <a:t>између</a:t>
            </a:r>
            <a:r>
              <a:rPr lang="en-US" sz="2000" dirty="0"/>
              <a:t> </a:t>
            </a:r>
            <a:r>
              <a:rPr lang="en-US" sz="2000" dirty="0" err="1"/>
              <a:t>обавеза</a:t>
            </a:r>
            <a:r>
              <a:rPr lang="en-US" sz="2000" dirty="0"/>
              <a:t> </a:t>
            </a:r>
            <a:r>
              <a:rPr lang="en-US" sz="2000" dirty="0" err="1"/>
              <a:t>реалног</a:t>
            </a:r>
            <a:r>
              <a:rPr lang="en-US" sz="2000" dirty="0"/>
              <a:t> </a:t>
            </a:r>
            <a:r>
              <a:rPr lang="en-US" sz="2000" dirty="0" err="1"/>
              <a:t>живота</a:t>
            </a:r>
            <a:r>
              <a:rPr lang="en-US" sz="2000" dirty="0"/>
              <a:t> и </a:t>
            </a:r>
            <a:r>
              <a:rPr lang="en-US" sz="2000" dirty="0" err="1"/>
              <a:t>свих</a:t>
            </a:r>
            <a:r>
              <a:rPr lang="en-US" sz="2000" dirty="0"/>
              <a:t> </a:t>
            </a:r>
            <a:r>
              <a:rPr lang="en-US" sz="2000" dirty="0" err="1"/>
              <a:t>тих</a:t>
            </a:r>
            <a:r>
              <a:rPr lang="en-US" sz="2000" dirty="0"/>
              <a:t> </a:t>
            </a:r>
            <a:r>
              <a:rPr lang="en-US" sz="2000" dirty="0" err="1"/>
              <a:t>осталих</a:t>
            </a:r>
            <a:r>
              <a:rPr lang="en-US" sz="2000" dirty="0"/>
              <a:t> </a:t>
            </a:r>
            <a:r>
              <a:rPr lang="en-US" sz="2000" dirty="0" err="1"/>
              <a:t>ствари</a:t>
            </a:r>
            <a:r>
              <a:rPr lang="en-US" sz="2000" dirty="0"/>
              <a:t> </a:t>
            </a:r>
            <a:r>
              <a:rPr lang="en-US" sz="2000" dirty="0" err="1"/>
              <a:t>које</a:t>
            </a:r>
            <a:r>
              <a:rPr lang="en-US" sz="2000" dirty="0"/>
              <a:t> </a:t>
            </a:r>
            <a:r>
              <a:rPr lang="en-US" sz="2000" dirty="0" err="1"/>
              <a:t>одвлаче</a:t>
            </a:r>
            <a:r>
              <a:rPr lang="en-US" sz="2000" dirty="0"/>
              <a:t> </a:t>
            </a:r>
            <a:r>
              <a:rPr lang="en-US" sz="2000" dirty="0" err="1"/>
              <a:t>пажњу</a:t>
            </a:r>
            <a:r>
              <a:rPr lang="en-US" sz="2000" dirty="0"/>
              <a:t>. </a:t>
            </a:r>
            <a:endParaRPr lang="sr-Cyrl-RS" sz="2000" dirty="0"/>
          </a:p>
          <a:p>
            <a:r>
              <a:rPr lang="en-US" sz="2000" dirty="0" err="1"/>
              <a:t>Они</a:t>
            </a:r>
            <a:r>
              <a:rPr lang="en-US" sz="2000" dirty="0"/>
              <a:t> </a:t>
            </a:r>
            <a:r>
              <a:rPr lang="en-US" sz="2000" dirty="0" err="1"/>
              <a:t>који</a:t>
            </a:r>
            <a:r>
              <a:rPr lang="en-US" sz="2000" dirty="0"/>
              <a:t> </a:t>
            </a:r>
            <a:r>
              <a:rPr lang="en-US" sz="2000" dirty="0" err="1"/>
              <a:t>ће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err="1"/>
              <a:t>образовати</a:t>
            </a:r>
            <a:r>
              <a:rPr lang="en-US" sz="2000" dirty="0"/>
              <a:t> </a:t>
            </a:r>
            <a:r>
              <a:rPr lang="en-US" sz="2000" dirty="0" err="1"/>
              <a:t>путем</a:t>
            </a:r>
            <a:r>
              <a:rPr lang="en-US" sz="2000" dirty="0"/>
              <a:t> </a:t>
            </a:r>
            <a:r>
              <a:rPr lang="en-US" sz="2000" dirty="0" err="1"/>
              <a:t>учења</a:t>
            </a:r>
            <a:r>
              <a:rPr lang="sr-Cyrl-RS" sz="2000" dirty="0"/>
              <a:t> на даљину, радити у 21.веку,</a:t>
            </a:r>
            <a:r>
              <a:rPr lang="en-US" sz="2000" dirty="0"/>
              <a:t> </a:t>
            </a:r>
            <a:r>
              <a:rPr lang="en-US" sz="2000" dirty="0" err="1"/>
              <a:t>морају</a:t>
            </a:r>
            <a:r>
              <a:rPr lang="en-US" sz="2000" dirty="0"/>
              <a:t> </a:t>
            </a:r>
            <a:r>
              <a:rPr lang="en-US" sz="2000" dirty="0" err="1"/>
              <a:t>овим</a:t>
            </a:r>
            <a:r>
              <a:rPr lang="en-US" sz="2000" dirty="0"/>
              <a:t> </a:t>
            </a:r>
            <a:r>
              <a:rPr lang="en-US" sz="2000" dirty="0" err="1"/>
              <a:t>вештинама</a:t>
            </a:r>
            <a:r>
              <a:rPr lang="en-US" sz="2000" dirty="0"/>
              <a:t> </a:t>
            </a:r>
            <a:r>
              <a:rPr lang="en-US" sz="2000" dirty="0" err="1"/>
              <a:t>да</a:t>
            </a:r>
            <a:r>
              <a:rPr lang="en-US" sz="2000" dirty="0"/>
              <a:t> </a:t>
            </a:r>
            <a:r>
              <a:rPr lang="en-US" sz="2000" dirty="0" err="1"/>
              <a:t>овладају</a:t>
            </a:r>
            <a:r>
              <a:rPr lang="en-US" sz="2000" dirty="0"/>
              <a:t> </a:t>
            </a:r>
            <a:r>
              <a:rPr lang="en-US" sz="2000" dirty="0" err="1"/>
              <a:t>од</a:t>
            </a:r>
            <a:r>
              <a:rPr lang="en-US" sz="2000" dirty="0"/>
              <a:t> </a:t>
            </a:r>
            <a:r>
              <a:rPr lang="en-US" sz="2000" dirty="0" err="1"/>
              <a:t>старта</a:t>
            </a:r>
            <a:r>
              <a:rPr lang="sr-Cyrl-RS" sz="2000" dirty="0"/>
              <a:t>, односно морају бити </a:t>
            </a:r>
            <a:r>
              <a:rPr lang="sr-Cyrl-RS" sz="2000" b="1" dirty="0"/>
              <a:t>дигитално писмени. </a:t>
            </a:r>
            <a:endParaRPr lang="sr-Latn-RS" sz="2000" b="1" dirty="0"/>
          </a:p>
          <a:p>
            <a:pPr algn="ctr"/>
            <a:r>
              <a:rPr lang="sr-Cyrl-RS" sz="2000" b="1" dirty="0"/>
              <a:t>Да ли вам је сметао звук док сте читали?</a:t>
            </a:r>
            <a:endParaRPr lang="en-US" sz="2000" b="1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6462712"/>
            <a:ext cx="4286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000"/>
    </mc:Choice>
    <mc:Fallback xmlns="">
      <p:transition spd="slow" advClick="0" advTm="3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250"/>
                            </p:stCondLst>
                            <p:childTnLst>
                              <p:par>
                                <p:cTn id="44" presetID="56" presetClass="path" presetSubtype="0" accel="50000" decel="5000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8.33333E-7 -7.4896E-7 L 1.0099 -0.606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86" y="-30305"/>
                                    </p:animMotion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7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75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sr-Cyrl-RS" sz="3200" b="1" dirty="0">
                <a:solidFill>
                  <a:schemeClr val="accent6">
                    <a:lumMod val="50000"/>
                  </a:schemeClr>
                </a:solidFill>
              </a:rPr>
              <a:t>ПРЕДНОСТИ УЧЕЊА НА ДАЉИНУ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sr-Cyrl-RS" dirty="0"/>
              <a:t>Учење од куће има многе предности, јер</a:t>
            </a:r>
          </a:p>
          <a:p>
            <a:pPr marL="0" indent="0" algn="ctr">
              <a:buNone/>
            </a:pPr>
            <a:r>
              <a:rPr lang="sr-Cyrl-RS" dirty="0"/>
              <a:t>имате скоро потпуну флексибилност током радног времена:</a:t>
            </a:r>
          </a:p>
          <a:p>
            <a:r>
              <a:rPr lang="sr-Cyrl-RS" dirty="0"/>
              <a:t>не морате </a:t>
            </a:r>
            <a:r>
              <a:rPr lang="sr-Cyrl-RS" b="1" dirty="0"/>
              <a:t>да се пресвлачите из пиџаме</a:t>
            </a:r>
            <a:r>
              <a:rPr lang="sr-Cyrl-RS" dirty="0"/>
              <a:t>;</a:t>
            </a:r>
          </a:p>
          <a:p>
            <a:r>
              <a:rPr lang="sr-Cyrl-RS" dirty="0"/>
              <a:t>можете </a:t>
            </a:r>
            <a:r>
              <a:rPr lang="sr-Cyrl-RS" b="1" dirty="0"/>
              <a:t>доручковати и током наставе, </a:t>
            </a:r>
            <a:r>
              <a:rPr lang="sr-Cyrl-RS" dirty="0"/>
              <a:t>ако услови то дозвољавају;</a:t>
            </a:r>
            <a:r>
              <a:rPr lang="sr-Cyrl-RS" b="1" dirty="0"/>
              <a:t> </a:t>
            </a:r>
          </a:p>
          <a:p>
            <a:r>
              <a:rPr lang="sr-Cyrl-RS" dirty="0"/>
              <a:t>и што је још важније, </a:t>
            </a:r>
            <a:r>
              <a:rPr lang="sr-Cyrl-RS" b="1" dirty="0"/>
              <a:t>док радите задатке</a:t>
            </a:r>
            <a:r>
              <a:rPr lang="sr-Latn-RS" b="1" dirty="0"/>
              <a:t>,</a:t>
            </a:r>
            <a:r>
              <a:rPr lang="sr-Cyrl-RS" b="1" dirty="0"/>
              <a:t> можете разговарати</a:t>
            </a:r>
            <a:r>
              <a:rPr lang="sr-Cyrl-RS" dirty="0"/>
              <a:t> </a:t>
            </a:r>
            <a:r>
              <a:rPr lang="sr-Cyrl-RS" b="1" dirty="0"/>
              <a:t>(</a:t>
            </a:r>
            <a:r>
              <a:rPr lang="sr-Latn-RS" b="1" dirty="0"/>
              <a:t>video call</a:t>
            </a:r>
            <a:r>
              <a:rPr lang="hr-HR" b="1" dirty="0"/>
              <a:t> )</a:t>
            </a:r>
            <a:r>
              <a:rPr lang="sr-Cyrl-RS" b="1" dirty="0"/>
              <a:t> </a:t>
            </a:r>
            <a:r>
              <a:rPr lang="sr-Cyrl-RS" dirty="0"/>
              <a:t>са другом из клупе а да вас нико не опомиње</a:t>
            </a:r>
            <a:r>
              <a:rPr lang="sr-Latn-RS" dirty="0"/>
              <a:t>,</a:t>
            </a:r>
            <a:r>
              <a:rPr lang="sr-Cyrl-RS" dirty="0"/>
              <a:t> </a:t>
            </a:r>
          </a:p>
          <a:p>
            <a:r>
              <a:rPr lang="sr-Cyrl-RS" dirty="0"/>
              <a:t>можете слободно</a:t>
            </a:r>
            <a:r>
              <a:rPr lang="sr-Cyrl-RS" b="1" dirty="0"/>
              <a:t>, </a:t>
            </a:r>
            <a:r>
              <a:rPr lang="sr-Cyrl-RS" dirty="0"/>
              <a:t>са или без слушалица, </a:t>
            </a:r>
            <a:r>
              <a:rPr lang="sr-Cyrl-RS" b="1" dirty="0"/>
              <a:t>да</a:t>
            </a:r>
            <a:r>
              <a:rPr lang="sr-Cyrl-RS" dirty="0"/>
              <a:t> </a:t>
            </a:r>
            <a:r>
              <a:rPr lang="sr-Cyrl-RS" b="1" dirty="0"/>
              <a:t>уживате у доброј музици</a:t>
            </a:r>
            <a:r>
              <a:rPr lang="sr-Latn-RS" b="1" dirty="0"/>
              <a:t> </a:t>
            </a:r>
            <a:r>
              <a:rPr lang="sr-Cyrl-RS" b="1" dirty="0"/>
              <a:t>док читате </a:t>
            </a:r>
            <a:r>
              <a:rPr lang="sr-Cyrl-RS" dirty="0"/>
              <a:t>материјале који су вам послали наставници</a:t>
            </a:r>
            <a:r>
              <a:rPr lang="sr-Cyrl-RS" b="1" dirty="0"/>
              <a:t>;</a:t>
            </a:r>
            <a:endParaRPr lang="en-US" b="1" dirty="0"/>
          </a:p>
          <a:p>
            <a:r>
              <a:rPr lang="sr-Cyrl-RS" dirty="0"/>
              <a:t>и на крају, у </a:t>
            </a:r>
            <a:r>
              <a:rPr lang="sr-Cyrl-RS" b="1" dirty="0"/>
              <a:t>паузама можете радити шта вам је воља!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400" y="5626359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1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6" presetClass="path" presetSubtype="0" accel="50000" decel="5000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2.5E-6 -4.43366E-6 L 0.96406 -0.531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94" y="-26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8030935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8030935" cy="5378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7300"/>
            <a:ext cx="8030935" cy="5379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354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sr-Cyrl-RS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Cyrl-RS" b="1" dirty="0">
                <a:solidFill>
                  <a:schemeClr val="accent6">
                    <a:lumMod val="50000"/>
                  </a:schemeClr>
                </a:solidFill>
              </a:rPr>
              <a:t>АЛИ НИЈЕ БЕЗ НЕДОСТАТАКА!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4000" dirty="0"/>
              <a:t>Нема времена за дуже изласке</a:t>
            </a:r>
          </a:p>
          <a:p>
            <a:r>
              <a:rPr lang="sr-Cyrl-RS" sz="4000" dirty="0"/>
              <a:t>Недостаје ти спорт у природи, теретани</a:t>
            </a:r>
          </a:p>
          <a:p>
            <a:r>
              <a:rPr lang="sr-Cyrl-RS" sz="4000" dirty="0"/>
              <a:t>Уморан си од рада на рачунару</a:t>
            </a:r>
          </a:p>
          <a:p>
            <a:r>
              <a:rPr lang="sr-Cyrl-RS" sz="4000" dirty="0"/>
              <a:t>Мораш да радиш у неком времену а спавати се... </a:t>
            </a:r>
          </a:p>
          <a:p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7086600"/>
            <a:ext cx="1990725" cy="199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505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750"/>
                            </p:stCondLst>
                            <p:childTnLst>
                              <p:par>
                                <p:cTn id="25" presetID="56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2.22222E-6 L 0.34948 -0.322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5" y="-16157"/>
                                    </p:animMotion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hings per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sr-Cyrl-RS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Cyrl-RS" b="1" dirty="0">
                <a:solidFill>
                  <a:schemeClr val="accent6">
                    <a:lumMod val="50000"/>
                  </a:schemeClr>
                </a:solidFill>
              </a:rPr>
              <a:t>И ПОРЕД СВИХ НЕДОСТАТАКА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r-Cyrl-RS" b="1" dirty="0"/>
              <a:t>У свету учења на даљину МОРАТЕ бити посвећени  и фокусирани</a:t>
            </a:r>
            <a:r>
              <a:rPr lang="en-US" b="1" dirty="0"/>
              <a:t>!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0" y="4495800"/>
            <a:ext cx="3709987" cy="370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1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73333 -0.2611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67" y="-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en-US" sz="36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r-HR" sz="3600" b="1" dirty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sr-Cyrl-RS" sz="3600" b="1" dirty="0">
                <a:solidFill>
                  <a:schemeClr val="accent6">
                    <a:lumMod val="50000"/>
                  </a:schemeClr>
                </a:solidFill>
              </a:rPr>
              <a:t>во неколико савета како да задржите себе у доброј форми</a:t>
            </a:r>
            <a:b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sr-Cyrl-RS" b="1" dirty="0"/>
              <a:t>Уђите у рутину</a:t>
            </a:r>
            <a:endParaRPr lang="en-US" b="1" dirty="0"/>
          </a:p>
          <a:p>
            <a:pPr algn="ctr"/>
            <a:r>
              <a:rPr lang="sr-Cyrl-RS" dirty="0"/>
              <a:t>Пробудите се ујутру за почетак наставе и урадите сав свој посао за дан до поднева.</a:t>
            </a:r>
            <a:r>
              <a:rPr lang="hr-HR" dirty="0"/>
              <a:t> </a:t>
            </a:r>
            <a:endParaRPr lang="sr-Cyrl-RS" dirty="0"/>
          </a:p>
          <a:p>
            <a:pPr algn="ctr"/>
            <a:r>
              <a:rPr lang="sr-Cyrl-RS" dirty="0"/>
              <a:t>Правите краће паузе!</a:t>
            </a:r>
          </a:p>
          <a:p>
            <a:pPr algn="ctr"/>
            <a:r>
              <a:rPr lang="sr-Cyrl-RS" dirty="0"/>
              <a:t> Ако распоред, односно дан у недељи/слање наставних материјала и рокови за домаћи дозвољавају  буђење у подне, полако направите себи кафу/чај и доручак и започните са радом у 14 часова. </a:t>
            </a:r>
          </a:p>
          <a:p>
            <a:pPr algn="ctr"/>
            <a:r>
              <a:rPr lang="sr-Cyrl-RS" b="1" dirty="0"/>
              <a:t>Усталите ритам у дану!</a:t>
            </a:r>
          </a:p>
          <a:p>
            <a:pPr algn="ctr"/>
            <a:r>
              <a:rPr lang="sr-Cyrl-RS" dirty="0"/>
              <a:t>Укућани и пријатељи ће знати када имате времена за њих и неће вас ометати!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9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25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sz="3600" b="1" dirty="0">
                <a:solidFill>
                  <a:schemeClr val="accent6">
                    <a:lumMod val="50000"/>
                  </a:schemeClr>
                </a:solidFill>
              </a:rPr>
              <a:t>Следећи корак...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sr-Cyrl-RS" b="1" dirty="0"/>
              <a:t>Направите план</a:t>
            </a:r>
            <a:endParaRPr lang="en-US" b="1" dirty="0"/>
          </a:p>
          <a:p>
            <a:pPr algn="ctr"/>
            <a:r>
              <a:rPr lang="sr-Cyrl-RS" dirty="0"/>
              <a:t>Знајте шта треба да радите тога дана.</a:t>
            </a:r>
          </a:p>
          <a:p>
            <a:pPr algn="ctr"/>
            <a:r>
              <a:rPr lang="sr-Cyrl-RS" b="1" dirty="0"/>
              <a:t>И урадите то!</a:t>
            </a:r>
          </a:p>
          <a:p>
            <a:pPr algn="ctr"/>
            <a:r>
              <a:rPr lang="sr-Cyrl-RS" dirty="0"/>
              <a:t>Набавите планера и обавезно себи поставите јасне циљеве, и рокове за дан или недељу. </a:t>
            </a:r>
          </a:p>
          <a:p>
            <a:pPr algn="ctr"/>
            <a:r>
              <a:rPr lang="sr-Cyrl-RS" u="sng" dirty="0"/>
              <a:t>Можете преузети </a:t>
            </a:r>
            <a:r>
              <a:rPr lang="sr-Cyrl-RS" b="1" u="sng" dirty="0"/>
              <a:t>недељни планер </a:t>
            </a:r>
            <a:r>
              <a:rPr lang="sr-Cyrl-RS" u="sng" dirty="0"/>
              <a:t>на дну слајда након што одгледате презентацију и снимите је на ваш рачунар.</a:t>
            </a:r>
          </a:p>
          <a:p>
            <a:pPr algn="ctr"/>
            <a:r>
              <a:rPr lang="sr-Cyrl-RS" b="1" dirty="0"/>
              <a:t>На овај начин ефикасно ћете управљати својим радом и осигурати да све завршите.</a:t>
            </a:r>
            <a:endParaRPr lang="en-US" b="1" dirty="0"/>
          </a:p>
          <a:p>
            <a:r>
              <a:rPr lang="sr-Cyrl-RS" dirty="0"/>
              <a:t>„Ово време, као и свако друго је веома добро уколико знамо шта са њим да урадимо.“ – Ralph Waldo Emerson (1803), филозоф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324231"/>
              </p:ext>
            </p:extLst>
          </p:nvPr>
        </p:nvGraphicFramePr>
        <p:xfrm>
          <a:off x="7391400" y="5791200"/>
          <a:ext cx="101882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" showAsIcon="1" r:id="rId3" imgW="914400" imgH="771480" progId="Word.Document.8">
                  <p:embed/>
                </p:oleObj>
              </mc:Choice>
              <mc:Fallback>
                <p:oleObj name="Document" showAsIcon="1" r:id="rId3" imgW="914400" imgH="771480" progId="Word.Document.8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1400" y="5791200"/>
                        <a:ext cx="1018822" cy="838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5562600"/>
            <a:ext cx="171498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1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4000"/>
    </mc:Choice>
    <mc:Fallback xmlns="">
      <p:transition spd="slow"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5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25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75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475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path" presetSubtype="0" accel="50000" decel="5000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38778E-17 -4.33526E-6 L 0.56458 -0.0332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Cyrl-RS" sz="3600" b="1" dirty="0">
                <a:solidFill>
                  <a:schemeClr val="accent6">
                    <a:lumMod val="50000"/>
                  </a:schemeClr>
                </a:solidFill>
              </a:rPr>
              <a:t>ПРИМЕР ЗА ДНЕВНИ ПЛАН</a:t>
            </a:r>
            <a:br>
              <a:rPr lang="sr-Cyrl-RS" sz="3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Cyrl-RS" sz="3600" b="1" dirty="0">
                <a:solidFill>
                  <a:schemeClr val="accent6">
                    <a:lumMod val="50000"/>
                  </a:schemeClr>
                </a:solidFill>
              </a:rPr>
              <a:t>ПРОУЧИТЕ ГА!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936346"/>
              </p:ext>
            </p:extLst>
          </p:nvPr>
        </p:nvGraphicFramePr>
        <p:xfrm>
          <a:off x="457200" y="1600200"/>
          <a:ext cx="8229599" cy="472439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223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АКТИВНОСТ 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УСТАЈАЊЕ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ПОЧЕТАК НАСТАВЕ – ПРЕДМЕТИ /ПРИЈЕМ ПРЕДАВАЊА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</a:rPr>
                        <a:t>ПАУЗА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ДОМАЋИ ЗАДАЦИ/ЗАДАТИ У ТОКУ НАСТАВЕ И РОК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ДОМАЋИ ЗАДАЦИ ПРЕОСТАЛИ ЗА ИЗРАДУ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КОМУНИКАЦИЈА ПУТЕМ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ВРЕМЕ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9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7.30 – 8.00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Х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8.20 – 9.05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МАТЕМАТИКА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Х – ЗА СЛЕДЕЋИ ЧАС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ГООГЛЕ КЛАСРУМ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9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9.10 – 9.55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ЕНГЛЕСКИ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МЕЈЛ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9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10.00–10.20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Х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10.20–11.05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СОЦИОЛОГИЈА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Х – ЗА СЛЕДЕЋУ НЕДЕЉУ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МЕЈЛ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47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11.10–12.00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ПРОГРАМИРАЊЕ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СЛИКАТИ И ПОСТАВИТИ У ФОЛДЕР У ЏИ ДРАЈВУ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9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12.00–12.30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Х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9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2182</TotalTime>
  <Words>1035</Words>
  <Application>Microsoft Office PowerPoint</Application>
  <PresentationFormat>On-screen Show (4:3)</PresentationFormat>
  <Paragraphs>170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МОТИВАЦИЈА ЗА УЧЕЊЕ НА ДАЉИНУ </vt:lpstr>
      <vt:lpstr>„Учим“ да учим на даљину </vt:lpstr>
      <vt:lpstr>  ПРЕДНОСТИ УЧЕЊА НА ДАЉИНУ</vt:lpstr>
      <vt:lpstr>PowerPoint Presentation</vt:lpstr>
      <vt:lpstr> АЛИ НИЈЕ БЕЗ НЕДОСТАТАКА! </vt:lpstr>
      <vt:lpstr> И ПОРЕД СВИХ НЕДОСТАТАКА </vt:lpstr>
      <vt:lpstr> Eво неколико савета како да задржите себе у доброј форми </vt:lpstr>
      <vt:lpstr>Следећи корак...</vt:lpstr>
      <vt:lpstr>ПРИМЕР ЗА ДНЕВНИ ПЛАН ПРОУЧИТЕ ГА!</vt:lpstr>
      <vt:lpstr>ВРЕМЕ ЈЕ ЗА ОДМОР </vt:lpstr>
      <vt:lpstr>Прихватите подршку </vt:lpstr>
      <vt:lpstr>Не заборавите на дружења</vt:lpstr>
      <vt:lpstr>6 великих крадљиваца времена у учењу</vt:lpstr>
      <vt:lpstr>6 великих крадљиваца времена у учењу</vt:lpstr>
      <vt:lpstr>Тест „Крадљивци времена“</vt:lpstr>
      <vt:lpstr>Напорно ти је праћење наставе на даљину? Домаће задатке одлажеш или не стижеш да урадиш?</vt:lpstr>
      <vt:lpstr>И ЗА КРАЈ...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ivana mihailovic</cp:lastModifiedBy>
  <cp:revision>100</cp:revision>
  <dcterms:created xsi:type="dcterms:W3CDTF">2020-03-23T22:38:08Z</dcterms:created>
  <dcterms:modified xsi:type="dcterms:W3CDTF">2020-03-26T04:25:54Z</dcterms:modified>
</cp:coreProperties>
</file>