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325" r:id="rId5"/>
    <p:sldId id="326" r:id="rId6"/>
    <p:sldId id="327" r:id="rId7"/>
    <p:sldId id="329" r:id="rId8"/>
    <p:sldId id="330" r:id="rId9"/>
    <p:sldId id="331" r:id="rId10"/>
    <p:sldId id="334" r:id="rId11"/>
    <p:sldId id="335" r:id="rId12"/>
    <p:sldId id="371" r:id="rId13"/>
    <p:sldId id="336" r:id="rId14"/>
    <p:sldId id="373" r:id="rId15"/>
    <p:sldId id="374" r:id="rId16"/>
    <p:sldId id="377" r:id="rId17"/>
    <p:sldId id="378" r:id="rId18"/>
    <p:sldId id="375" r:id="rId19"/>
    <p:sldId id="376" r:id="rId20"/>
    <p:sldId id="390" r:id="rId21"/>
    <p:sldId id="453" r:id="rId22"/>
    <p:sldId id="379" r:id="rId23"/>
    <p:sldId id="382" r:id="rId24"/>
    <p:sldId id="449" r:id="rId25"/>
    <p:sldId id="380" r:id="rId26"/>
    <p:sldId id="445" r:id="rId27"/>
    <p:sldId id="448" r:id="rId28"/>
    <p:sldId id="447" r:id="rId29"/>
    <p:sldId id="446" r:id="rId30"/>
    <p:sldId id="450" r:id="rId31"/>
    <p:sldId id="451" r:id="rId32"/>
    <p:sldId id="452" r:id="rId33"/>
    <p:sldId id="381" r:id="rId34"/>
    <p:sldId id="383" r:id="rId35"/>
    <p:sldId id="391" r:id="rId36"/>
    <p:sldId id="393" r:id="rId37"/>
    <p:sldId id="394" r:id="rId38"/>
    <p:sldId id="396" r:id="rId39"/>
    <p:sldId id="398" r:id="rId40"/>
    <p:sldId id="397" r:id="rId41"/>
    <p:sldId id="259" r:id="rId42"/>
    <p:sldId id="264" r:id="rId43"/>
    <p:sldId id="400" r:id="rId44"/>
    <p:sldId id="399" r:id="rId45"/>
    <p:sldId id="401" r:id="rId46"/>
    <p:sldId id="402" r:id="rId47"/>
    <p:sldId id="428" r:id="rId48"/>
    <p:sldId id="403" r:id="rId49"/>
    <p:sldId id="404" r:id="rId50"/>
    <p:sldId id="405" r:id="rId51"/>
    <p:sldId id="406" r:id="rId52"/>
    <p:sldId id="427" r:id="rId53"/>
    <p:sldId id="425" r:id="rId54"/>
    <p:sldId id="426" r:id="rId55"/>
    <p:sldId id="429" r:id="rId56"/>
    <p:sldId id="369" r:id="rId57"/>
    <p:sldId id="407" r:id="rId58"/>
    <p:sldId id="408" r:id="rId59"/>
    <p:sldId id="409" r:id="rId60"/>
    <p:sldId id="411" r:id="rId61"/>
    <p:sldId id="416" r:id="rId62"/>
    <p:sldId id="422" r:id="rId63"/>
    <p:sldId id="421" r:id="rId64"/>
    <p:sldId id="430" r:id="rId65"/>
    <p:sldId id="423" r:id="rId66"/>
    <p:sldId id="441" r:id="rId67"/>
    <p:sldId id="424" r:id="rId68"/>
    <p:sldId id="443" r:id="rId69"/>
    <p:sldId id="434" r:id="rId70"/>
    <p:sldId id="435" r:id="rId71"/>
    <p:sldId id="438" r:id="rId72"/>
    <p:sldId id="439" r:id="rId73"/>
    <p:sldId id="440" r:id="rId74"/>
    <p:sldId id="436" r:id="rId75"/>
    <p:sldId id="437" r:id="rId76"/>
    <p:sldId id="444" r:id="rId7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7" autoAdjust="0"/>
    <p:restoredTop sz="86384" autoAdjust="0"/>
  </p:normalViewPr>
  <p:slideViewPr>
    <p:cSldViewPr>
      <p:cViewPr varScale="1">
        <p:scale>
          <a:sx n="97" d="100"/>
          <a:sy n="97" d="100"/>
        </p:scale>
        <p:origin x="-203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7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6/5/2025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6/5/2025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hdphoto" Target="../media/hdphoto3.wdp"/><Relationship Id="rId7" Type="http://schemas.openxmlformats.org/officeDocument/2006/relationships/image" Target="../media/image3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4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5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6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12.jpeg"/><Relationship Id="rId7" Type="http://schemas.openxmlformats.org/officeDocument/2006/relationships/image" Target="../media/image74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microsoft.com/office/2007/relationships/hdphoto" Target="../media/hdphoto3.wdp"/><Relationship Id="rId9" Type="http://schemas.openxmlformats.org/officeDocument/2006/relationships/image" Target="../media/image7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microsoft.com/office/2007/relationships/hdphoto" Target="../media/hdphoto3.wdp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Relationship Id="rId9" Type="http://schemas.openxmlformats.org/officeDocument/2006/relationships/image" Target="../media/image9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7" Type="http://schemas.openxmlformats.org/officeDocument/2006/relationships/image" Target="../media/image10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png"/><Relationship Id="rId4" Type="http://schemas.openxmlformats.org/officeDocument/2006/relationships/image" Target="../media/image107.jpe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jpe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20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3" Type="http://schemas.microsoft.com/office/2007/relationships/hdphoto" Target="../media/hdphoto3.wdp"/><Relationship Id="rId7" Type="http://schemas.openxmlformats.org/officeDocument/2006/relationships/image" Target="../media/image12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jpeg"/><Relationship Id="rId11" Type="http://schemas.openxmlformats.org/officeDocument/2006/relationships/image" Target="../media/image128.jpeg"/><Relationship Id="rId5" Type="http://schemas.openxmlformats.org/officeDocument/2006/relationships/image" Target="../media/image122.jpeg"/><Relationship Id="rId10" Type="http://schemas.openxmlformats.org/officeDocument/2006/relationships/image" Target="../media/image127.jpeg"/><Relationship Id="rId4" Type="http://schemas.openxmlformats.org/officeDocument/2006/relationships/image" Target="../media/image121.jpeg"/><Relationship Id="rId9" Type="http://schemas.openxmlformats.org/officeDocument/2006/relationships/image" Target="../media/image126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eg"/><Relationship Id="rId3" Type="http://schemas.microsoft.com/office/2007/relationships/hdphoto" Target="../media/hdphoto3.wdp"/><Relationship Id="rId7" Type="http://schemas.openxmlformats.org/officeDocument/2006/relationships/image" Target="../media/image13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10" Type="http://schemas.openxmlformats.org/officeDocument/2006/relationships/image" Target="../media/image135.jpeg"/><Relationship Id="rId4" Type="http://schemas.openxmlformats.org/officeDocument/2006/relationships/image" Target="../media/image129.jpeg"/><Relationship Id="rId9" Type="http://schemas.openxmlformats.org/officeDocument/2006/relationships/image" Target="../media/image134.jpe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jpeg"/><Relationship Id="rId3" Type="http://schemas.microsoft.com/office/2007/relationships/hdphoto" Target="../media/hdphoto2.wdp"/><Relationship Id="rId7" Type="http://schemas.openxmlformats.org/officeDocument/2006/relationships/image" Target="../media/image140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jpeg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52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jpeg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png"/><Relationship Id="rId5" Type="http://schemas.openxmlformats.org/officeDocument/2006/relationships/image" Target="../media/image154.jpeg"/><Relationship Id="rId4" Type="http://schemas.openxmlformats.org/officeDocument/2006/relationships/image" Target="../media/image153.jpe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7.jpeg"/><Relationship Id="rId4" Type="http://schemas.openxmlformats.org/officeDocument/2006/relationships/image" Target="../media/image156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jpeg"/><Relationship Id="rId3" Type="http://schemas.microsoft.com/office/2007/relationships/hdphoto" Target="../media/hdphoto2.wdp"/><Relationship Id="rId7" Type="http://schemas.openxmlformats.org/officeDocument/2006/relationships/image" Target="../media/image161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jpeg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jpeg"/><Relationship Id="rId5" Type="http://schemas.openxmlformats.org/officeDocument/2006/relationships/image" Target="../media/image164.jpeg"/><Relationship Id="rId4" Type="http://schemas.openxmlformats.org/officeDocument/2006/relationships/image" Target="../media/image163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jpeg"/><Relationship Id="rId3" Type="http://schemas.microsoft.com/office/2007/relationships/hdphoto" Target="../media/hdphoto2.wdp"/><Relationship Id="rId7" Type="http://schemas.openxmlformats.org/officeDocument/2006/relationships/image" Target="../media/image169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jpeg"/><Relationship Id="rId5" Type="http://schemas.openxmlformats.org/officeDocument/2006/relationships/image" Target="../media/image167.jpeg"/><Relationship Id="rId4" Type="http://schemas.openxmlformats.org/officeDocument/2006/relationships/image" Target="../media/image166.jpeg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jpeg"/><Relationship Id="rId5" Type="http://schemas.openxmlformats.org/officeDocument/2006/relationships/image" Target="../media/image172.jpeg"/><Relationship Id="rId4" Type="http://schemas.openxmlformats.org/officeDocument/2006/relationships/image" Target="../media/image171.jpeg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jpeg"/><Relationship Id="rId5" Type="http://schemas.openxmlformats.org/officeDocument/2006/relationships/image" Target="../media/image175.jpeg"/><Relationship Id="rId4" Type="http://schemas.openxmlformats.org/officeDocument/2006/relationships/image" Target="../media/image174.jpeg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8.jpeg"/><Relationship Id="rId4" Type="http://schemas.openxmlformats.org/officeDocument/2006/relationships/image" Target="../media/image177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jpeg"/><Relationship Id="rId3" Type="http://schemas.microsoft.com/office/2007/relationships/hdphoto" Target="../media/hdphoto2.wdp"/><Relationship Id="rId7" Type="http://schemas.openxmlformats.org/officeDocument/2006/relationships/image" Target="../media/image182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1.jpeg"/><Relationship Id="rId5" Type="http://schemas.openxmlformats.org/officeDocument/2006/relationships/image" Target="../media/image180.jpeg"/><Relationship Id="rId4" Type="http://schemas.openxmlformats.org/officeDocument/2006/relationships/image" Target="../media/image179.jpeg"/><Relationship Id="rId9" Type="http://schemas.openxmlformats.org/officeDocument/2006/relationships/image" Target="../media/image184.jpeg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5.jpeg"/><Relationship Id="rId5" Type="http://schemas.microsoft.com/office/2007/relationships/hdphoto" Target="../media/hdphoto3.wdp"/><Relationship Id="rId4" Type="http://schemas.openxmlformats.org/officeDocument/2006/relationships/image" Target="../media/image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7" Type="http://schemas.openxmlformats.org/officeDocument/2006/relationships/image" Target="../media/image190.jpe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9.jpeg"/><Relationship Id="rId5" Type="http://schemas.openxmlformats.org/officeDocument/2006/relationships/image" Target="../media/image188.jpeg"/><Relationship Id="rId4" Type="http://schemas.microsoft.com/office/2007/relationships/hdphoto" Target="../media/hdphoto3.wdp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1.jpeg"/><Relationship Id="rId4" Type="http://schemas.microsoft.com/office/2007/relationships/hdphoto" Target="../media/hdphoto3.wdp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2.jpe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4.jpeg"/><Relationship Id="rId5" Type="http://schemas.openxmlformats.org/officeDocument/2006/relationships/image" Target="../media/image193.jpeg"/><Relationship Id="rId4" Type="http://schemas.microsoft.com/office/2007/relationships/hdphoto" Target="../media/hdphoto3.wdp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7" Type="http://schemas.openxmlformats.org/officeDocument/2006/relationships/image" Target="../media/image197.jpe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6.jpeg"/><Relationship Id="rId5" Type="http://schemas.openxmlformats.org/officeDocument/2006/relationships/image" Target="../media/image195.jpeg"/><Relationship Id="rId4" Type="http://schemas.microsoft.com/office/2007/relationships/hdphoto" Target="../media/hdphoto3.wdp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8.jpeg"/><Relationship Id="rId4" Type="http://schemas.microsoft.com/office/2007/relationships/hdphoto" Target="../media/hdphoto3.wdp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9.jpeg"/><Relationship Id="rId4" Type="http://schemas.microsoft.com/office/2007/relationships/hdphoto" Target="../media/hdphoto3.wdp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jpeg"/><Relationship Id="rId3" Type="http://schemas.openxmlformats.org/officeDocument/2006/relationships/image" Target="../media/image187.png"/><Relationship Id="rId7" Type="http://schemas.openxmlformats.org/officeDocument/2006/relationships/image" Target="../media/image202.jpe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1.jpeg"/><Relationship Id="rId5" Type="http://schemas.openxmlformats.org/officeDocument/2006/relationships/image" Target="../media/image200.jpeg"/><Relationship Id="rId4" Type="http://schemas.microsoft.com/office/2007/relationships/hdphoto" Target="../media/hdphoto3.wdp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5.jpeg"/><Relationship Id="rId5" Type="http://schemas.openxmlformats.org/officeDocument/2006/relationships/image" Target="../media/image204.jpeg"/><Relationship Id="rId4" Type="http://schemas.microsoft.com/office/2007/relationships/hdphoto" Target="../media/hdphoto3.wdp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7.png"/><Relationship Id="rId5" Type="http://schemas.openxmlformats.org/officeDocument/2006/relationships/image" Target="../media/image206.png"/><Relationship Id="rId4" Type="http://schemas.microsoft.com/office/2007/relationships/hdphoto" Target="../media/hdphoto3.wdp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8.png"/><Relationship Id="rId4" Type="http://schemas.microsoft.com/office/2007/relationships/hdphoto" Target="../media/hdphoto3.wdp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jpeg"/><Relationship Id="rId3" Type="http://schemas.openxmlformats.org/officeDocument/2006/relationships/image" Target="../media/image187.png"/><Relationship Id="rId7" Type="http://schemas.openxmlformats.org/officeDocument/2006/relationships/image" Target="../media/image211.jpe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0.jpeg"/><Relationship Id="rId5" Type="http://schemas.openxmlformats.org/officeDocument/2006/relationships/image" Target="../media/image209.jpeg"/><Relationship Id="rId4" Type="http://schemas.microsoft.com/office/2007/relationships/hdphoto" Target="../media/hdphoto3.wdp"/><Relationship Id="rId9" Type="http://schemas.openxmlformats.org/officeDocument/2006/relationships/image" Target="../media/image213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7" Type="http://schemas.openxmlformats.org/officeDocument/2006/relationships/image" Target="../media/image216.jpe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5.jpeg"/><Relationship Id="rId5" Type="http://schemas.openxmlformats.org/officeDocument/2006/relationships/image" Target="../media/image214.jpe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7" Type="http://schemas.openxmlformats.org/officeDocument/2006/relationships/image" Target="../media/image219.jpe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8.jpeg"/><Relationship Id="rId5" Type="http://schemas.openxmlformats.org/officeDocument/2006/relationships/image" Target="../media/image217.jpeg"/><Relationship Id="rId4" Type="http://schemas.microsoft.com/office/2007/relationships/hdphoto" Target="../media/hdphoto3.wdp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0.jpeg"/><Relationship Id="rId4" Type="http://schemas.microsoft.com/office/2007/relationships/hdphoto" Target="../media/hdphoto3.wdp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1.jpeg"/><Relationship Id="rId4" Type="http://schemas.microsoft.com/office/2007/relationships/hdphoto" Target="../media/hdphoto3.wdp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7" Type="http://schemas.openxmlformats.org/officeDocument/2006/relationships/image" Target="../media/image224.jpe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3.jpeg"/><Relationship Id="rId5" Type="http://schemas.openxmlformats.org/officeDocument/2006/relationships/image" Target="../media/image222.jpeg"/><Relationship Id="rId4" Type="http://schemas.microsoft.com/office/2007/relationships/hdphoto" Target="../media/hdphoto3.wdp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5.jpeg"/><Relationship Id="rId4" Type="http://schemas.microsoft.com/office/2007/relationships/hdphoto" Target="../media/hdphoto3.wdp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7.jpeg"/><Relationship Id="rId5" Type="http://schemas.openxmlformats.org/officeDocument/2006/relationships/image" Target="../media/image226.jpeg"/><Relationship Id="rId4" Type="http://schemas.microsoft.com/office/2007/relationships/hdphoto" Target="../media/hdphoto3.wdp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3.wdp"/><Relationship Id="rId7" Type="http://schemas.openxmlformats.org/officeDocument/2006/relationships/image" Target="../media/image2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45898" y="4114800"/>
            <a:ext cx="3407502" cy="1260629"/>
          </a:xfrm>
        </p:spPr>
        <p:txBody>
          <a:bodyPr>
            <a:normAutofit/>
          </a:bodyPr>
          <a:lstStyle/>
          <a:p>
            <a:pPr algn="r"/>
            <a:r>
              <a:rPr lang="sr-Cyrl-RS" sz="7200" dirty="0" smtClean="0"/>
              <a:t>202</a:t>
            </a:r>
            <a:r>
              <a:rPr lang="en-US" sz="7200" dirty="0" smtClean="0"/>
              <a:t>5</a:t>
            </a:r>
            <a:r>
              <a:rPr lang="sr-Cyrl-RS" sz="7200" dirty="0" smtClean="0"/>
              <a:t>.</a:t>
            </a:r>
            <a:endParaRPr lang="sr-Latn-RS" sz="72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44122" y="2501720"/>
            <a:ext cx="3409278" cy="1702160"/>
          </a:xfrm>
        </p:spPr>
        <p:txBody>
          <a:bodyPr/>
          <a:lstStyle/>
          <a:p>
            <a:pPr algn="r"/>
            <a:r>
              <a:rPr lang="sr-Cyrl-RS" b="1" i="1" dirty="0" smtClean="0"/>
              <a:t>Дан школе</a:t>
            </a:r>
            <a:endParaRPr lang="sr-Latn-RS" b="1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332656"/>
            <a:ext cx="1829539" cy="17818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4648200" y="2514600"/>
            <a:ext cx="3505200" cy="83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800" kern="1200">
                <a:solidFill>
                  <a:srgbClr val="42424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sr-Cyrl-RS" sz="1100" b="1" i="1" dirty="0" smtClean="0">
                <a:solidFill>
                  <a:schemeClr val="accent4">
                    <a:lumMod val="75000"/>
                  </a:schemeClr>
                </a:solidFill>
              </a:rPr>
              <a:t> Основна школа</a:t>
            </a:r>
          </a:p>
          <a:p>
            <a:pPr algn="r"/>
            <a:r>
              <a:rPr lang="sr-Cyrl-RS" sz="1100" b="1" i="1" dirty="0" smtClean="0">
                <a:solidFill>
                  <a:schemeClr val="accent4">
                    <a:lumMod val="75000"/>
                  </a:schemeClr>
                </a:solidFill>
              </a:rPr>
              <a:t>       ,,Мирослав Букумировић Букум</a:t>
            </a:r>
            <a:r>
              <a:rPr lang="en-US" sz="1100" b="1" i="1" dirty="0" smtClean="0">
                <a:solidFill>
                  <a:schemeClr val="accent4">
                    <a:lumMod val="75000"/>
                  </a:schemeClr>
                </a:solidFill>
                <a:latin typeface="Arial Rounded MT Bold" pitchFamily="34" charset="0"/>
              </a:rPr>
              <a:t>’’</a:t>
            </a:r>
            <a:r>
              <a:rPr lang="sr-Cyrl-RS" sz="1100" b="1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</a:p>
          <a:p>
            <a:pPr algn="r"/>
            <a:r>
              <a:rPr lang="sr-Cyrl-RS" sz="1100" b="1" i="1" dirty="0" smtClean="0">
                <a:solidFill>
                  <a:schemeClr val="accent4">
                    <a:lumMod val="75000"/>
                  </a:schemeClr>
                </a:solidFill>
              </a:rPr>
              <a:t> 		              Шетоње </a:t>
            </a:r>
            <a:endParaRPr lang="en-US" sz="1100" b="1" i="1" dirty="0">
              <a:solidFill>
                <a:schemeClr val="accent4">
                  <a:lumMod val="75000"/>
                </a:schemeClr>
              </a:solidFill>
              <a:latin typeface="Arial Rounded MT Bold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8496" y="0"/>
            <a:ext cx="4281997" cy="321149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stA="63000" endPos="650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740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8686800" cy="64769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5800" y="457200"/>
            <a:ext cx="7772400" cy="7078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cs typeface="Narkisim" pitchFamily="34" charset="-79"/>
              </a:rPr>
              <a:t>Трећи </a:t>
            </a:r>
            <a:r>
              <a:rPr lang="ru-RU" sz="2000" b="1" dirty="0">
                <a:solidFill>
                  <a:schemeClr val="bg1"/>
                </a:solidFill>
                <a:cs typeface="Narkisim" pitchFamily="34" charset="-79"/>
              </a:rPr>
              <a:t>дан Дечије недеље </a:t>
            </a:r>
            <a:endParaRPr lang="ru-RU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cs typeface="Narkisim" pitchFamily="34" charset="-79"/>
              </a:rPr>
              <a:t>Организовали смо ликовну радионицу на отвореном</a:t>
            </a:r>
            <a:endParaRPr lang="sr-Latn-RS" sz="2000" b="1" dirty="0">
              <a:solidFill>
                <a:schemeClr val="bg1"/>
              </a:solidFill>
              <a:cs typeface="Narkisim" pitchFamily="34" charset="-79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85800" y="2283711"/>
            <a:ext cx="2514600" cy="3352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116968" y="2283711"/>
            <a:ext cx="2569832" cy="34264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635896" y="2534922"/>
            <a:ext cx="2137784" cy="285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59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40310"/>
            <a:ext cx="8686800" cy="613668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5800" y="228600"/>
            <a:ext cx="7772400" cy="101566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cs typeface="Narkisim" pitchFamily="34" charset="-79"/>
              </a:rPr>
              <a:t>Трећи </a:t>
            </a:r>
            <a:r>
              <a:rPr lang="ru-RU" sz="2000" b="1" dirty="0">
                <a:solidFill>
                  <a:schemeClr val="bg1"/>
                </a:solidFill>
                <a:cs typeface="Narkisim" pitchFamily="34" charset="-79"/>
              </a:rPr>
              <a:t>дан Дечије недеље </a:t>
            </a:r>
            <a:endParaRPr lang="ru-RU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cs typeface="Narkisim" pitchFamily="34" charset="-79"/>
              </a:rPr>
              <a:t>Организовали </a:t>
            </a:r>
            <a:r>
              <a:rPr lang="ru-RU" sz="2000" b="1" dirty="0">
                <a:solidFill>
                  <a:schemeClr val="bg1"/>
                </a:solidFill>
                <a:cs typeface="Narkisim" pitchFamily="34" charset="-79"/>
              </a:rPr>
              <a:t>смо Спортски </a:t>
            </a:r>
            <a:r>
              <a:rPr lang="ru-RU" sz="2000" b="1" dirty="0" smtClean="0">
                <a:solidFill>
                  <a:schemeClr val="bg1"/>
                </a:solidFill>
                <a:cs typeface="Narkisim" pitchFamily="34" charset="-79"/>
              </a:rPr>
              <a:t>дан. </a:t>
            </a:r>
            <a:endParaRPr lang="ru-RU" sz="2000" b="1" dirty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r>
              <a:rPr lang="ru-RU" sz="2000" b="1" dirty="0">
                <a:solidFill>
                  <a:schemeClr val="bg1"/>
                </a:solidFill>
                <a:cs typeface="Narkisim" pitchFamily="34" charset="-79"/>
              </a:rPr>
              <a:t>Занимљиве игре, лепо време и пуно осмеха</a:t>
            </a:r>
            <a:endParaRPr lang="sr-Latn-RS" sz="2000" b="1" dirty="0">
              <a:solidFill>
                <a:schemeClr val="bg1"/>
              </a:solidFill>
              <a:cs typeface="Narkisim" pitchFamily="34" charset="-79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2439" r="2233"/>
          <a:stretch/>
        </p:blipFill>
        <p:spPr bwMode="auto">
          <a:xfrm>
            <a:off x="381000" y="1447800"/>
            <a:ext cx="3719744" cy="219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33400" y="3886200"/>
            <a:ext cx="5701300" cy="2569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4191000" y="1447800"/>
            <a:ext cx="2822112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77"/>
          <a:stretch/>
        </p:blipFill>
        <p:spPr bwMode="auto">
          <a:xfrm>
            <a:off x="7162800" y="1524000"/>
            <a:ext cx="1225550" cy="2087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/>
          <a:stretch>
            <a:fillRect/>
          </a:stretch>
        </p:blipFill>
        <p:spPr bwMode="auto">
          <a:xfrm>
            <a:off x="6400800" y="3886200"/>
            <a:ext cx="2060355" cy="2576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768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0310"/>
            <a:ext cx="8229600" cy="6136689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571604" y="476207"/>
            <a:ext cx="6000792" cy="600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768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40310"/>
            <a:ext cx="8763000" cy="613668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2000" y="228600"/>
            <a:ext cx="7772400" cy="707886"/>
          </a:xfrm>
          <a:prstGeom prst="rect">
            <a:avLst/>
          </a:prstGeom>
          <a:ln>
            <a:prstDash val="sys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cs typeface="Narkisim" pitchFamily="34" charset="-79"/>
              </a:rPr>
              <a:t>Четврти </a:t>
            </a:r>
            <a:r>
              <a:rPr lang="ru-RU" sz="2000" b="1" dirty="0">
                <a:solidFill>
                  <a:schemeClr val="bg1"/>
                </a:solidFill>
                <a:cs typeface="Narkisim" pitchFamily="34" charset="-79"/>
              </a:rPr>
              <a:t>дан Дечије </a:t>
            </a:r>
            <a:r>
              <a:rPr lang="ru-RU" sz="2000" b="1" dirty="0" smtClean="0">
                <a:solidFill>
                  <a:schemeClr val="bg1"/>
                </a:solidFill>
                <a:cs typeface="Narkisim" pitchFamily="34" charset="-79"/>
              </a:rPr>
              <a:t>недеље,</a:t>
            </a:r>
            <a:endParaRPr lang="ru-RU" sz="2000" b="1" dirty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r>
              <a:rPr lang="ru-RU" sz="2000" b="1" dirty="0">
                <a:solidFill>
                  <a:schemeClr val="bg1"/>
                </a:solidFill>
                <a:cs typeface="Narkisim" pitchFamily="34" charset="-79"/>
              </a:rPr>
              <a:t>Ја имам таленат</a:t>
            </a:r>
            <a:endParaRPr lang="sr-Latn-RS" sz="2000" b="1" dirty="0">
              <a:solidFill>
                <a:schemeClr val="bg1"/>
              </a:solidFill>
              <a:cs typeface="Narkisim" pitchFamily="34" charset="-79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33400" y="1295400"/>
            <a:ext cx="4036381" cy="3027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771845" y="1295400"/>
            <a:ext cx="4064002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6" cstate="print"/>
          <a:srcRect t="36525"/>
          <a:stretch/>
        </p:blipFill>
        <p:spPr bwMode="auto">
          <a:xfrm>
            <a:off x="3238500" y="3581400"/>
            <a:ext cx="2819400" cy="238616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470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40310"/>
            <a:ext cx="8763000" cy="613668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5800" y="457200"/>
            <a:ext cx="7772400" cy="1015663"/>
          </a:xfrm>
          <a:prstGeom prst="rect">
            <a:avLst/>
          </a:prstGeom>
          <a:ln>
            <a:prstDash val="sys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cs typeface="Narkisim" pitchFamily="34" charset="-79"/>
              </a:rPr>
              <a:t>Пети </a:t>
            </a:r>
            <a:r>
              <a:rPr lang="ru-RU" sz="2000" b="1" dirty="0">
                <a:solidFill>
                  <a:schemeClr val="bg1"/>
                </a:solidFill>
                <a:cs typeface="Narkisim" pitchFamily="34" charset="-79"/>
              </a:rPr>
              <a:t>дан Дечије недеље</a:t>
            </a:r>
          </a:p>
          <a:p>
            <a:pPr algn="ctr"/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Дебата</a:t>
            </a:r>
            <a:r>
              <a:rPr lang="sr-Cyrl-R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на</a:t>
            </a:r>
            <a:r>
              <a:rPr lang="sr-Cyrl-R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тему</a:t>
            </a:r>
            <a:r>
              <a:rPr lang="sr-Cyrl-R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толеранције</a:t>
            </a:r>
            <a:r>
              <a:rPr lang="sr-Cyrl-R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и</a:t>
            </a:r>
            <a:r>
              <a:rPr lang="sr-Cyrl-R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љубави</a:t>
            </a:r>
            <a:endParaRPr lang="en-U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endParaRPr lang="sr-Latn-RS" sz="2000" b="1" dirty="0">
              <a:solidFill>
                <a:schemeClr val="bg1"/>
              </a:solidFill>
              <a:cs typeface="Narkisim" pitchFamily="34" charset="-79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267744" y="1700808"/>
            <a:ext cx="4953672" cy="2232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377585" y="4161168"/>
            <a:ext cx="4852709" cy="218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470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04" y="0"/>
            <a:ext cx="8786396" cy="64769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2000" y="304800"/>
            <a:ext cx="7772400" cy="1938992"/>
          </a:xfrm>
          <a:prstGeom prst="rect">
            <a:avLst/>
          </a:prstGeom>
          <a:ln>
            <a:prstDash val="sys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r>
              <a:rPr lang="sr-Cyrl-RS" sz="2000" b="1" dirty="0" smtClean="0">
                <a:solidFill>
                  <a:schemeClr val="bg1"/>
                </a:solidFill>
                <a:cs typeface="Narkisim" pitchFamily="34" charset="-79"/>
              </a:rPr>
              <a:t>У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ченици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I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разреда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наше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школе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, </a:t>
            </a:r>
            <a:endParaRPr lang="en-U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били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су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на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едукацији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о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саобраћају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, </a:t>
            </a:r>
            <a:endParaRPr lang="en-U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коју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је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организовала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endParaRPr lang="en-U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,,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Агенција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за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безбедност</a:t>
            </a:r>
            <a:r>
              <a:rPr lang="sr-Cyrl-RS" sz="2000" b="1" dirty="0" smtClean="0">
                <a:solidFill>
                  <a:schemeClr val="bg1"/>
                </a:solidFill>
                <a:cs typeface="Narkisim" pitchFamily="34" charset="-79"/>
              </a:rPr>
              <a:t> саобраћаја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’’</a:t>
            </a:r>
          </a:p>
          <a:p>
            <a:pPr algn="ctr"/>
            <a:endParaRPr lang="sr-Latn-RS" sz="2000" b="1" dirty="0">
              <a:solidFill>
                <a:schemeClr val="bg1"/>
              </a:solidFill>
              <a:cs typeface="Narkisim" pitchFamily="34" charset="-79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5400" y="2224809"/>
            <a:ext cx="4495800" cy="3371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9800" y="2224809"/>
            <a:ext cx="2517024" cy="3356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401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8839200" cy="64769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5800" y="228600"/>
            <a:ext cx="7772400" cy="1631216"/>
          </a:xfrm>
          <a:prstGeom prst="rect">
            <a:avLst/>
          </a:prstGeom>
          <a:ln>
            <a:prstDash val="sys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Učenici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III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i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IV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razreda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u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Šetonju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endParaRPr lang="en-U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uspešno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su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realizovali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endParaRPr lang="en-U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projekat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"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Stvaranje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sveta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"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iz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verske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nastave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.</a:t>
            </a:r>
          </a:p>
          <a:p>
            <a:pPr algn="ctr"/>
            <a:endParaRPr lang="en-U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Cilj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je bio da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učenici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budu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sami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kreatori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stvaranja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sveta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.</a:t>
            </a:r>
            <a:endParaRPr lang="sr-Latn-RS" sz="2000" b="1" dirty="0">
              <a:solidFill>
                <a:schemeClr val="bg1"/>
              </a:solidFill>
              <a:cs typeface="Narkisim" pitchFamily="34" charset="-79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98"/>
          <a:stretch/>
        </p:blipFill>
        <p:spPr bwMode="auto">
          <a:xfrm rot="16200000">
            <a:off x="2754033" y="972393"/>
            <a:ext cx="4056885" cy="651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35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8763000" cy="64769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2000" y="0"/>
            <a:ext cx="7772400" cy="1631216"/>
          </a:xfrm>
          <a:prstGeom prst="rect">
            <a:avLst/>
          </a:prstGeom>
          <a:ln>
            <a:prstDash val="sys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Učenici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II/1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su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se 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u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školskoj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biblioteci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takmičili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endParaRPr lang="en-U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u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različitim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logičkim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igrama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. </a:t>
            </a:r>
            <a:endParaRPr lang="en-U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Lepo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su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se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zabavili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istraživali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i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nešto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novo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naučili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.</a:t>
            </a:r>
          </a:p>
          <a:p>
            <a:pPr algn="ctr"/>
            <a:endParaRPr lang="sr-Latn-RS" sz="2000" b="1" dirty="0">
              <a:solidFill>
                <a:schemeClr val="bg1"/>
              </a:solidFill>
              <a:cs typeface="Narkisim" pitchFamily="34" charset="-79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8273" y="1621384"/>
            <a:ext cx="3121652" cy="2341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9800" y="2057400"/>
            <a:ext cx="2862309" cy="214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0227" y="4038599"/>
            <a:ext cx="3089697" cy="231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05200" y="2209800"/>
            <a:ext cx="2401480" cy="32019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25735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8763000" cy="64769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2000" y="609600"/>
            <a:ext cx="7772400" cy="400110"/>
          </a:xfrm>
          <a:prstGeom prst="rect">
            <a:avLst/>
          </a:prstGeom>
          <a:ln>
            <a:prstDash val="sys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sr-Cyrl-RS" sz="2000" b="1" dirty="0" smtClean="0">
                <a:solidFill>
                  <a:schemeClr val="bg1"/>
                </a:solidFill>
                <a:cs typeface="Narkisim" pitchFamily="34" charset="-79"/>
              </a:rPr>
              <a:t>Дан Отворених врата – Јесењи пано, Везичево</a:t>
            </a:r>
            <a:endParaRPr lang="sr-Latn-RS" sz="2000" b="1" dirty="0">
              <a:solidFill>
                <a:schemeClr val="bg1"/>
              </a:solidFill>
              <a:cs typeface="Narkisim" pitchFamily="34" charset="-79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/>
          <a:stretch/>
        </p:blipFill>
        <p:spPr bwMode="auto">
          <a:xfrm>
            <a:off x="179512" y="1941730"/>
            <a:ext cx="4849688" cy="329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01"/>
          <a:stretch/>
        </p:blipFill>
        <p:spPr bwMode="auto">
          <a:xfrm>
            <a:off x="5148064" y="1941730"/>
            <a:ext cx="3818383" cy="3303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35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04" y="0"/>
            <a:ext cx="8786396" cy="64769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9600" y="0"/>
            <a:ext cx="7772400" cy="1631216"/>
          </a:xfrm>
          <a:prstGeom prst="rect">
            <a:avLst/>
          </a:prstGeom>
          <a:ln>
            <a:prstDash val="sys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U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okviru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ekološko-planinarske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sekcije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izvedena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je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planinarska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akcija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uspon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na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Ježevac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u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pratnji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učiteljice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Brankice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Nikolić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i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nastavnice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biologije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Danijele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Sokolović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, a u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saradnji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sa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planinarskim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društvom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PD "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Gornjak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“</a:t>
            </a:r>
          </a:p>
          <a:p>
            <a:pPr algn="ctr"/>
            <a:endParaRPr lang="sr-Latn-RS" sz="2000" b="1" dirty="0">
              <a:solidFill>
                <a:schemeClr val="bg1"/>
              </a:solidFill>
              <a:cs typeface="Narkisim" pitchFamily="34" charset="-79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" y="4038600"/>
            <a:ext cx="2524041" cy="2524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5856" y="4042250"/>
            <a:ext cx="5403059" cy="243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" y="1642788"/>
            <a:ext cx="5186536" cy="2337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77384" y="1676400"/>
            <a:ext cx="2303981" cy="230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35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275856" y="1630464"/>
            <a:ext cx="5562600" cy="1905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sr-Cyrl-RS" b="1" dirty="0" smtClean="0">
                <a:solidFill>
                  <a:schemeClr val="accent4">
                    <a:lumMod val="75000"/>
                  </a:schemeClr>
                </a:solidFill>
                <a:cs typeface="Narkisim" pitchFamily="34" charset="-79"/>
              </a:rPr>
              <a:t>Данас обележавамо </a:t>
            </a:r>
            <a:r>
              <a:rPr lang="sr-Cyrl-RS" sz="5300" b="1" dirty="0" smtClean="0">
                <a:solidFill>
                  <a:schemeClr val="accent4">
                    <a:lumMod val="75000"/>
                  </a:schemeClr>
                </a:solidFill>
                <a:cs typeface="Narkisim" pitchFamily="34" charset="-79"/>
              </a:rPr>
              <a:t>18</a:t>
            </a:r>
            <a:r>
              <a:rPr lang="en-US" sz="5300" b="1" dirty="0" smtClean="0">
                <a:solidFill>
                  <a:schemeClr val="accent4">
                    <a:lumMod val="75000"/>
                  </a:schemeClr>
                </a:solidFill>
                <a:cs typeface="Narkisim" pitchFamily="34" charset="-79"/>
              </a:rPr>
              <a:t>8</a:t>
            </a:r>
            <a:r>
              <a:rPr lang="sr-Cyrl-RS" b="1" dirty="0" smtClean="0">
                <a:solidFill>
                  <a:schemeClr val="accent4">
                    <a:lumMod val="75000"/>
                  </a:schemeClr>
                </a:solidFill>
                <a:cs typeface="Narkisim" pitchFamily="34" charset="-79"/>
              </a:rPr>
              <a:t> година постојања наше школе</a:t>
            </a:r>
            <a:endParaRPr lang="en-US" b="1" dirty="0">
              <a:solidFill>
                <a:schemeClr val="accent4">
                  <a:lumMod val="75000"/>
                </a:schemeClr>
              </a:solidFill>
              <a:cs typeface="Narkisim" pitchFamily="34" charset="-79"/>
            </a:endParaRPr>
          </a:p>
        </p:txBody>
      </p:sp>
      <p:pic>
        <p:nvPicPr>
          <p:cNvPr id="1026" name="Picture 2" descr="ОШ &quot;Мирослав Букумировић-Букум&quot;, Шетоњ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64850"/>
            <a:ext cx="1600200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28" name="Picture 4" descr="8. SMAGOŠ se održava u Šetonju - RTV Mlav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960928"/>
            <a:ext cx="3048000" cy="228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7624" y="3933056"/>
            <a:ext cx="3048000" cy="22850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022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8839200" cy="64769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2000" y="381000"/>
            <a:ext cx="7772400" cy="1015663"/>
          </a:xfrm>
          <a:prstGeom prst="rect">
            <a:avLst/>
          </a:prstGeom>
          <a:ln>
            <a:prstDash val="sys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Наставница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српског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језика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Тамара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Станковић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, </a:t>
            </a:r>
            <a:endParaRPr lang="en-U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одржала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је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са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ученицима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радионицу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поводом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обележавања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Међународног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дана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матерњег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језика</a:t>
            </a:r>
            <a:endParaRPr lang="sr-Latn-RS" sz="2000" b="1" dirty="0">
              <a:solidFill>
                <a:schemeClr val="bg1"/>
              </a:solidFill>
              <a:cs typeface="Narkisim" pitchFamily="34" charset="-79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59832" y="1660092"/>
            <a:ext cx="2520280" cy="448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1725960"/>
            <a:ext cx="2483229" cy="4414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24128" y="1660091"/>
            <a:ext cx="2602699" cy="4514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886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8763000" cy="6629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8600" y="0"/>
            <a:ext cx="8610600" cy="2554545"/>
          </a:xfrm>
          <a:prstGeom prst="rect">
            <a:avLst/>
          </a:prstGeom>
          <a:ln>
            <a:prstDash val="sys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Dana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7. </a:t>
            </a:r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marta u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našoj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školi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održana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je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preliminarna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runda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endParaRPr lang="sr-Latn-R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Hippo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takmičenja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u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kategorijima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: </a:t>
            </a:r>
            <a:endParaRPr lang="sr-Latn-R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Baby 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Hippo, Little Hippo, Hippo 1, Hippo 2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i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Hippo 3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.</a:t>
            </a:r>
            <a:endParaRPr lang="sr-Latn-R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endParaRPr lang="sr-Cyrl-R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Čestitamo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svim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učenicima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na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učestvovanju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i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nastavnicama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Sanji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Milovanovic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i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Milji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Serafimović</a:t>
            </a:r>
            <a:endParaRPr lang="en-U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endParaRPr lang="sr-Latn-RS" sz="2000" b="1" dirty="0">
              <a:solidFill>
                <a:schemeClr val="bg1"/>
              </a:solidFill>
              <a:cs typeface="Narkisim" pitchFamily="34" charset="-79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6"/>
          <a:stretch>
            <a:fillRect/>
          </a:stretch>
        </p:blipFill>
        <p:spPr bwMode="auto">
          <a:xfrm>
            <a:off x="228600" y="4495800"/>
            <a:ext cx="1828800" cy="2051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09"/>
          <a:stretch>
            <a:fillRect/>
          </a:stretch>
        </p:blipFill>
        <p:spPr bwMode="auto">
          <a:xfrm>
            <a:off x="2209800" y="4495800"/>
            <a:ext cx="1752050" cy="195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32"/>
          <a:stretch>
            <a:fillRect/>
          </a:stretch>
        </p:blipFill>
        <p:spPr bwMode="auto">
          <a:xfrm>
            <a:off x="4038600" y="2362200"/>
            <a:ext cx="2205358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4"/>
          <a:stretch>
            <a:fillRect/>
          </a:stretch>
        </p:blipFill>
        <p:spPr bwMode="auto">
          <a:xfrm>
            <a:off x="7239000" y="4419600"/>
            <a:ext cx="1725960" cy="2072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98"/>
          <a:stretch/>
        </p:blipFill>
        <p:spPr bwMode="auto">
          <a:xfrm>
            <a:off x="1905000" y="2362200"/>
            <a:ext cx="2057400" cy="202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5"/>
          <a:stretch>
            <a:fillRect/>
          </a:stretch>
        </p:blipFill>
        <p:spPr bwMode="auto">
          <a:xfrm>
            <a:off x="4038600" y="4495800"/>
            <a:ext cx="3096344" cy="2017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52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1000"/>
    </mc:Choice>
    <mc:Fallback xmlns="">
      <p:transition spd="slow" advClick="0" advTm="11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04" y="0"/>
            <a:ext cx="8786396" cy="64769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2000" y="0"/>
            <a:ext cx="7772400" cy="1323439"/>
          </a:xfrm>
          <a:prstGeom prst="rect">
            <a:avLst/>
          </a:prstGeom>
          <a:ln>
            <a:prstDash val="sys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U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susret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8.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martu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u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čenici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I/1 </a:t>
            </a:r>
            <a:endParaRPr lang="en-U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čas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su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proveli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u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biblioteci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pripremajući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se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za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endParaRPr lang="en-U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predstojeći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praznik</a:t>
            </a:r>
            <a:endParaRPr lang="sr-Latn-RS" sz="2000" b="1" dirty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endParaRPr lang="sr-Latn-RS" sz="2000" b="1" dirty="0">
              <a:solidFill>
                <a:schemeClr val="bg1"/>
              </a:solidFill>
              <a:cs typeface="Narkisim" pitchFamily="34" charset="-79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10"/>
          <a:stretch>
            <a:fillRect/>
          </a:stretch>
        </p:blipFill>
        <p:spPr bwMode="auto">
          <a:xfrm>
            <a:off x="685800" y="3733800"/>
            <a:ext cx="5181600" cy="2580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9000" y="1447800"/>
            <a:ext cx="2438400" cy="2189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9800" y="1752600"/>
            <a:ext cx="2668342" cy="355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0" y="1447800"/>
            <a:ext cx="2592289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35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8763000" cy="66293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90600" y="648275"/>
            <a:ext cx="7772400" cy="1938992"/>
          </a:xfrm>
          <a:prstGeom prst="rect">
            <a:avLst/>
          </a:prstGeom>
          <a:ln>
            <a:prstDash val="sys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/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Dana 14.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aprila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deca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iz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vrtića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,,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Pčelica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” </a:t>
            </a:r>
            <a:endParaRPr lang="en-U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r"/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u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pratnji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svojih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vaspitačica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posetili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su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našu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školu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, </a:t>
            </a:r>
          </a:p>
          <a:p>
            <a:pPr algn="r"/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i tom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prilikom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obišli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kabinete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biblioteku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nastavničku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kancelariju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i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na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kraju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upoznali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učiteljice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</a:p>
          <a:p>
            <a:pPr algn="r"/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Suzanu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Stanković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Snežanu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Jović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i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Mariju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Savić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i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drugare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. </a:t>
            </a:r>
          </a:p>
          <a:p>
            <a:pPr algn="r"/>
            <a:endParaRPr lang="en-US" sz="2000" b="1" dirty="0" smtClean="0">
              <a:solidFill>
                <a:schemeClr val="bg1"/>
              </a:solidFill>
              <a:cs typeface="Narkisim" pitchFamily="34" charset="-79"/>
            </a:endParaRPr>
          </a:p>
        </p:txBody>
      </p:sp>
      <p:pic>
        <p:nvPicPr>
          <p:cNvPr id="1026" name="Picture 2" descr="https://www.mzsetonje.rs/wp-content/uploads/2017/01/VRTIC-PCELICA-setonje-april-2015-209x3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1000"/>
            <a:ext cx="1317133" cy="189062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46872" y="2714534"/>
            <a:ext cx="6116128" cy="1323439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Direktor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Vladan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Mili</a:t>
            </a:r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ć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sa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saradnicama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nastavnicom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Tamarom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i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Sanjom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je do</a:t>
            </a:r>
            <a:r>
              <a:rPr lang="sr-Latn-RS" sz="2000" b="1" dirty="0">
                <a:solidFill>
                  <a:schemeClr val="bg1"/>
                </a:solidFill>
                <a:cs typeface="Narkisim" pitchFamily="34" charset="-79"/>
              </a:rPr>
              <a:t>č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ekao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mali</a:t>
            </a:r>
            <a:r>
              <a:rPr lang="sr-Latn-RS" sz="2000" b="1" dirty="0">
                <a:solidFill>
                  <a:schemeClr val="bg1"/>
                </a:solidFill>
                <a:cs typeface="Narkisim" pitchFamily="34" charset="-79"/>
              </a:rPr>
              <a:t>š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ane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i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potrudio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se da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im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boravak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u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školi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ostane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u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prijatnom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sećanju</a:t>
            </a:r>
            <a:endParaRPr lang="sr-Latn-RS" sz="2000" b="1" dirty="0">
              <a:solidFill>
                <a:schemeClr val="bg1"/>
              </a:solidFill>
              <a:cs typeface="Narkisim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5735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8839200" cy="6476999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4413" y="4467746"/>
            <a:ext cx="1682694" cy="757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58" r="17143" b="7577"/>
          <a:stretch/>
        </p:blipFill>
        <p:spPr bwMode="auto">
          <a:xfrm>
            <a:off x="304800" y="1219200"/>
            <a:ext cx="2868038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08"/>
          <a:stretch>
            <a:fillRect/>
          </a:stretch>
        </p:blipFill>
        <p:spPr bwMode="auto">
          <a:xfrm>
            <a:off x="3276600" y="3276600"/>
            <a:ext cx="55626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"/>
          <a:stretch>
            <a:fillRect/>
          </a:stretch>
        </p:blipFill>
        <p:spPr bwMode="auto">
          <a:xfrm>
            <a:off x="3276600" y="0"/>
            <a:ext cx="5604038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35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8786396" cy="6705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5800" y="0"/>
            <a:ext cx="7772400" cy="1631216"/>
          </a:xfrm>
          <a:prstGeom prst="rect">
            <a:avLst/>
          </a:prstGeom>
          <a:ln>
            <a:prstDash val="sys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Uskršnj</a:t>
            </a:r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u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radionic</a:t>
            </a:r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u pod nazivom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"Happy Easter " </a:t>
            </a:r>
            <a:endParaRPr lang="en-U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nastavnicе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engleskog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jezika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Sanja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Milovanović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i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endParaRPr lang="en-U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Milja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Serafimović</a:t>
            </a:r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 organizovale su sa najmlađima</a:t>
            </a:r>
            <a:endParaRPr lang="en-U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endParaRPr lang="sr-Latn-RS" sz="2000" b="1" dirty="0">
              <a:solidFill>
                <a:schemeClr val="bg1"/>
              </a:solidFill>
              <a:cs typeface="Narkisim" pitchFamily="34" charset="-79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7011" y="3810000"/>
            <a:ext cx="2931128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71800" y="1524000"/>
            <a:ext cx="1262020" cy="168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24400" y="1524000"/>
            <a:ext cx="1262020" cy="168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90189" y="3810000"/>
            <a:ext cx="2563621" cy="228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26608" y="3804867"/>
            <a:ext cx="2888791" cy="2291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3515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8678675" cy="613668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4260" y="56956"/>
            <a:ext cx="8812087" cy="1938992"/>
          </a:xfrm>
          <a:prstGeom prst="rect">
            <a:avLst/>
          </a:prstGeom>
          <a:ln>
            <a:prstDash val="sys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Povodom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uskršnjih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praznika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održana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je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i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aktivnost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“Egg 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Hunt”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sa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učenicima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od I do IV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i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VIII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razreda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, </a:t>
            </a:r>
            <a:endParaRPr lang="sr-Latn-R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i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nastavnicom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engleskog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jezika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Sanjom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Milovanović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i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učiteljicama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Marijom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Savić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Suzanom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Stanković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i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Snežanom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Jović</a:t>
            </a:r>
            <a:endParaRPr lang="sr-Latn-R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5" r="16765"/>
          <a:stretch/>
        </p:blipFill>
        <p:spPr bwMode="auto">
          <a:xfrm>
            <a:off x="2438401" y="1981200"/>
            <a:ext cx="5355872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133600"/>
            <a:ext cx="1859916" cy="24798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35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8763000" cy="64769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5800" y="0"/>
            <a:ext cx="7772400" cy="1323439"/>
          </a:xfrm>
          <a:prstGeom prst="rect">
            <a:avLst/>
          </a:prstGeom>
          <a:ln>
            <a:prstDash val="sys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Drugi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dan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Uskrsa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obeležen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je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takmičenjima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za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najjače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i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najlepše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jaje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sa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učenicima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od I do 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IV</a:t>
            </a:r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 razreda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. </a:t>
            </a:r>
            <a:endParaRPr lang="sr-Latn-R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endParaRPr lang="sr-Latn-RS" sz="2000" b="1" dirty="0">
              <a:solidFill>
                <a:schemeClr val="bg1"/>
              </a:solidFill>
              <a:cs typeface="Narkisim" pitchFamily="34" charset="-79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9752" y="1576864"/>
            <a:ext cx="4856428" cy="364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180" y="1584524"/>
            <a:ext cx="1682694" cy="141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96150" y="3886199"/>
            <a:ext cx="1543050" cy="20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6746" y="3244250"/>
            <a:ext cx="1562074" cy="208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96151" y="1752600"/>
            <a:ext cx="154777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35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8763000" cy="64769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5800" y="0"/>
            <a:ext cx="7772400" cy="1323439"/>
          </a:xfrm>
          <a:prstGeom prst="rect">
            <a:avLst/>
          </a:prstGeom>
          <a:ln>
            <a:prstDash val="sys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Drugi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dan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Uskrsa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obeležen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je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i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takmičenjima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za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najjače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i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najlepše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jaje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sa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učenicima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od V do 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VIII</a:t>
            </a:r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 razreda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. </a:t>
            </a:r>
          </a:p>
          <a:p>
            <a:pPr algn="ctr"/>
            <a:endParaRPr lang="sr-Latn-RS" sz="2000" b="1" dirty="0" smtClean="0">
              <a:solidFill>
                <a:schemeClr val="bg1"/>
              </a:solidFill>
              <a:cs typeface="Narkisim" pitchFamily="34" charset="-79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2178" y="1600258"/>
            <a:ext cx="1682694" cy="1431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9" b="16745"/>
          <a:stretch/>
        </p:blipFill>
        <p:spPr bwMode="auto">
          <a:xfrm>
            <a:off x="2438400" y="1484784"/>
            <a:ext cx="5186549" cy="3049160"/>
          </a:xfrm>
          <a:prstGeom prst="rect">
            <a:avLst/>
          </a:prstGeom>
          <a:noFill/>
          <a:ex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7894" y="3467820"/>
            <a:ext cx="1624352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4800600"/>
            <a:ext cx="18002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83768" y="4800600"/>
            <a:ext cx="185861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53200" y="4717026"/>
            <a:ext cx="1652125" cy="190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35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0"/>
            <a:ext cx="8812088" cy="655320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8" t="27497" r="17429" b="25924"/>
          <a:stretch/>
        </p:blipFill>
        <p:spPr bwMode="auto">
          <a:xfrm>
            <a:off x="609600" y="1600200"/>
            <a:ext cx="2514600" cy="424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3" t="33103" r="13919" b="16230"/>
          <a:stretch/>
        </p:blipFill>
        <p:spPr bwMode="auto">
          <a:xfrm>
            <a:off x="5867400" y="1676400"/>
            <a:ext cx="2286000" cy="412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4" t="30551" r="17867" b="23656"/>
          <a:stretch/>
        </p:blipFill>
        <p:spPr bwMode="auto">
          <a:xfrm>
            <a:off x="3429000" y="1676400"/>
            <a:ext cx="2286000" cy="4151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99556" y="457200"/>
            <a:ext cx="4572000" cy="7078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Kapiteni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najuspešnijih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ekipa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su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nagrađeni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medaljama</a:t>
            </a:r>
            <a:endParaRPr lang="sr-Latn-RS" sz="2000" b="1" dirty="0">
              <a:solidFill>
                <a:schemeClr val="bg1"/>
              </a:solidFill>
              <a:cs typeface="Narkisim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5735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867"/>
            <a:ext cx="4267200" cy="67711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86867"/>
            <a:ext cx="4648200" cy="677113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5800" y="838200"/>
            <a:ext cx="304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b="1" dirty="0">
                <a:solidFill>
                  <a:schemeClr val="bg1"/>
                </a:solidFill>
                <a:cs typeface="Narkisim" pitchFamily="34" charset="-79"/>
              </a:rPr>
              <a:t>МАТЕРИЈАЛНО-</a:t>
            </a:r>
            <a:br>
              <a:rPr lang="sr-Cyrl-RS" b="1" dirty="0">
                <a:solidFill>
                  <a:schemeClr val="bg1"/>
                </a:solidFill>
                <a:cs typeface="Narkisim" pitchFamily="34" charset="-79"/>
              </a:rPr>
            </a:br>
            <a:r>
              <a:rPr lang="sr-Cyrl-RS" b="1" dirty="0">
                <a:solidFill>
                  <a:schemeClr val="bg1"/>
                </a:solidFill>
                <a:cs typeface="Narkisim" pitchFamily="34" charset="-79"/>
              </a:rPr>
              <a:t>ТЕХНИЧКА</a:t>
            </a:r>
            <a:br>
              <a:rPr lang="sr-Cyrl-RS" b="1" dirty="0">
                <a:solidFill>
                  <a:schemeClr val="bg1"/>
                </a:solidFill>
                <a:cs typeface="Narkisim" pitchFamily="34" charset="-79"/>
              </a:rPr>
            </a:br>
            <a:r>
              <a:rPr lang="sr-Cyrl-RS" b="1" dirty="0">
                <a:solidFill>
                  <a:schemeClr val="bg1"/>
                </a:solidFill>
                <a:cs typeface="Narkisim" pitchFamily="34" charset="-79"/>
              </a:rPr>
              <a:t>УЛАГАЊА</a:t>
            </a:r>
            <a:br>
              <a:rPr lang="sr-Cyrl-RS" b="1" dirty="0">
                <a:solidFill>
                  <a:schemeClr val="bg1"/>
                </a:solidFill>
                <a:cs typeface="Narkisim" pitchFamily="34" charset="-79"/>
              </a:rPr>
            </a:br>
            <a:r>
              <a:rPr lang="sr-Cyrl-RS" b="1" dirty="0">
                <a:solidFill>
                  <a:schemeClr val="bg1"/>
                </a:solidFill>
                <a:cs typeface="Narkisim" pitchFamily="34" charset="-79"/>
              </a:rPr>
              <a:t>у </a:t>
            </a:r>
            <a:r>
              <a:rPr lang="sr-Cyrl-RS" b="1" dirty="0" smtClean="0">
                <a:solidFill>
                  <a:schemeClr val="bg1"/>
                </a:solidFill>
                <a:cs typeface="Narkisim" pitchFamily="34" charset="-79"/>
              </a:rPr>
              <a:t>202</a:t>
            </a:r>
            <a:r>
              <a:rPr lang="en-US" b="1" dirty="0" smtClean="0">
                <a:solidFill>
                  <a:schemeClr val="bg1"/>
                </a:solidFill>
                <a:cs typeface="Narkisim" pitchFamily="34" charset="-79"/>
              </a:rPr>
              <a:t>4</a:t>
            </a:r>
            <a:r>
              <a:rPr lang="sr-Cyrl-RS" b="1" dirty="0" smtClean="0">
                <a:solidFill>
                  <a:schemeClr val="bg1"/>
                </a:solidFill>
                <a:cs typeface="Narkisim" pitchFamily="34" charset="-79"/>
              </a:rPr>
              <a:t>/202</a:t>
            </a:r>
            <a:r>
              <a:rPr lang="en-US" b="1" dirty="0" smtClean="0">
                <a:solidFill>
                  <a:schemeClr val="bg1"/>
                </a:solidFill>
                <a:cs typeface="Narkisim" pitchFamily="34" charset="-79"/>
              </a:rPr>
              <a:t>5</a:t>
            </a:r>
            <a:r>
              <a:rPr lang="sr-Cyrl-RS" b="1" dirty="0" smtClean="0">
                <a:solidFill>
                  <a:schemeClr val="bg1"/>
                </a:solidFill>
                <a:cs typeface="Narkisim" pitchFamily="34" charset="-79"/>
              </a:rPr>
              <a:t>. </a:t>
            </a:r>
            <a:r>
              <a:rPr lang="sr-Cyrl-RS" b="1" dirty="0">
                <a:solidFill>
                  <a:schemeClr val="bg1"/>
                </a:solidFill>
                <a:cs typeface="Narkisim" pitchFamily="34" charset="-79"/>
              </a:rPr>
              <a:t>години</a:t>
            </a:r>
            <a:endParaRPr lang="sr-Latn-RS" dirty="0"/>
          </a:p>
        </p:txBody>
      </p:sp>
      <p:sp>
        <p:nvSpPr>
          <p:cNvPr id="7" name="Rectangle 6"/>
          <p:cNvSpPr/>
          <p:nvPr/>
        </p:nvSpPr>
        <p:spPr>
          <a:xfrm>
            <a:off x="5562600" y="4724400"/>
            <a:ext cx="3048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sr-Cyrl-RS" b="1" dirty="0" smtClean="0">
                <a:solidFill>
                  <a:schemeClr val="bg1"/>
                </a:solidFill>
                <a:cs typeface="Narkisim" pitchFamily="34" charset="-79"/>
              </a:rPr>
              <a:t>АКТИВНОСТИ </a:t>
            </a:r>
            <a:endParaRPr lang="en-US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r"/>
            <a:r>
              <a:rPr lang="sr-Cyrl-RS" b="1" dirty="0" smtClean="0">
                <a:solidFill>
                  <a:schemeClr val="bg1"/>
                </a:solidFill>
                <a:cs typeface="Narkisim" pitchFamily="34" charset="-79"/>
              </a:rPr>
              <a:t>НАШИХ УЧЕНИКА</a:t>
            </a:r>
            <a:r>
              <a:rPr lang="sr-Cyrl-RS" b="1" dirty="0">
                <a:solidFill>
                  <a:schemeClr val="bg1"/>
                </a:solidFill>
                <a:cs typeface="Narkisim" pitchFamily="34" charset="-79"/>
              </a:rPr>
              <a:t/>
            </a:r>
            <a:br>
              <a:rPr lang="sr-Cyrl-RS" b="1" dirty="0">
                <a:solidFill>
                  <a:schemeClr val="bg1"/>
                </a:solidFill>
                <a:cs typeface="Narkisim" pitchFamily="34" charset="-79"/>
              </a:rPr>
            </a:br>
            <a:r>
              <a:rPr lang="sr-Cyrl-RS" b="1" dirty="0">
                <a:solidFill>
                  <a:schemeClr val="bg1"/>
                </a:solidFill>
                <a:cs typeface="Narkisim" pitchFamily="34" charset="-79"/>
              </a:rPr>
              <a:t>у </a:t>
            </a:r>
            <a:r>
              <a:rPr lang="sr-Cyrl-RS" b="1" dirty="0" smtClean="0">
                <a:solidFill>
                  <a:schemeClr val="bg1"/>
                </a:solidFill>
                <a:cs typeface="Narkisim" pitchFamily="34" charset="-79"/>
              </a:rPr>
              <a:t>202</a:t>
            </a:r>
            <a:r>
              <a:rPr lang="en-US" b="1" dirty="0" smtClean="0">
                <a:solidFill>
                  <a:schemeClr val="bg1"/>
                </a:solidFill>
                <a:cs typeface="Narkisim" pitchFamily="34" charset="-79"/>
              </a:rPr>
              <a:t>4</a:t>
            </a:r>
            <a:r>
              <a:rPr lang="sr-Cyrl-RS" b="1" dirty="0" smtClean="0">
                <a:solidFill>
                  <a:schemeClr val="bg1"/>
                </a:solidFill>
                <a:cs typeface="Narkisim" pitchFamily="34" charset="-79"/>
              </a:rPr>
              <a:t>/202</a:t>
            </a:r>
            <a:r>
              <a:rPr lang="en-US" b="1" dirty="0" smtClean="0">
                <a:solidFill>
                  <a:schemeClr val="bg1"/>
                </a:solidFill>
                <a:cs typeface="Narkisim" pitchFamily="34" charset="-79"/>
              </a:rPr>
              <a:t>5</a:t>
            </a:r>
            <a:r>
              <a:rPr lang="sr-Cyrl-RS" b="1" dirty="0" smtClean="0">
                <a:solidFill>
                  <a:schemeClr val="bg1"/>
                </a:solidFill>
                <a:cs typeface="Narkisim" pitchFamily="34" charset="-79"/>
              </a:rPr>
              <a:t>. </a:t>
            </a:r>
            <a:r>
              <a:rPr lang="sr-Cyrl-RS" b="1" dirty="0">
                <a:solidFill>
                  <a:schemeClr val="bg1"/>
                </a:solidFill>
                <a:cs typeface="Narkisim" pitchFamily="34" charset="-79"/>
              </a:rPr>
              <a:t>години</a:t>
            </a:r>
            <a:endParaRPr lang="sr-Latn-RS" dirty="0"/>
          </a:p>
        </p:txBody>
      </p:sp>
      <p:pic>
        <p:nvPicPr>
          <p:cNvPr id="2050" name="Picture 2" descr="20+ Setings Stock Illustrations, Royalty-Free Vector Graphics &amp; Clip Art -  iStoc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860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ow to Learn Effectively : Understanding Learning Process | by Wafi Harowa  | Medi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524000"/>
            <a:ext cx="2133600" cy="17627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0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8839200" cy="64769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38200" y="0"/>
            <a:ext cx="7772400" cy="1323439"/>
          </a:xfrm>
          <a:prstGeom prst="rect">
            <a:avLst/>
          </a:prstGeom>
          <a:ln>
            <a:prstDash val="sys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Obeležavanje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uskršnjih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praznika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endParaRPr lang="sr-Latn-R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u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područnom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odeljenju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Ćovdin</a:t>
            </a:r>
            <a:endParaRPr lang="sr-Latn-RS" sz="2000" b="1" dirty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endParaRPr lang="sr-Latn-RS" sz="2000" b="1" dirty="0">
              <a:solidFill>
                <a:schemeClr val="bg1"/>
              </a:solidFill>
              <a:cs typeface="Narkisim" pitchFamily="34" charset="-79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800" y="3789170"/>
            <a:ext cx="1728192" cy="230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"/>
          <a:stretch/>
        </p:blipFill>
        <p:spPr bwMode="auto">
          <a:xfrm>
            <a:off x="2854256" y="1482429"/>
            <a:ext cx="3435487" cy="199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498" y="1449880"/>
            <a:ext cx="2350796" cy="2055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56034" y="1482428"/>
            <a:ext cx="2330766" cy="2022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68144" y="3836856"/>
            <a:ext cx="1781799" cy="237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55776" y="3836856"/>
            <a:ext cx="1720684" cy="2294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12943" y="3836856"/>
            <a:ext cx="1311185" cy="233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35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04" y="0"/>
            <a:ext cx="8710196" cy="64769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2000" y="0"/>
            <a:ext cx="7772400" cy="1323439"/>
          </a:xfrm>
          <a:prstGeom prst="rect">
            <a:avLst/>
          </a:prstGeom>
          <a:ln>
            <a:prstDash val="sys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Obeležavanje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uskršnjih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praznika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endParaRPr lang="sr-Latn-R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u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područnom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odeljenju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Ždrelo</a:t>
            </a:r>
            <a:endParaRPr lang="en-U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endParaRPr lang="sr-Latn-RS" sz="2000" b="1" dirty="0">
              <a:solidFill>
                <a:schemeClr val="bg1"/>
              </a:solidFill>
              <a:cs typeface="Narkisim" pitchFamily="34" charset="-79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800" y="1371600"/>
            <a:ext cx="1963143" cy="1472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800" y="3124200"/>
            <a:ext cx="1963142" cy="147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71800" y="1611739"/>
            <a:ext cx="5166216" cy="387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62800" y="4343400"/>
            <a:ext cx="1262020" cy="16826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800" y="4839927"/>
            <a:ext cx="1963142" cy="1472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35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04" y="0"/>
            <a:ext cx="8786396" cy="64769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2000" y="0"/>
            <a:ext cx="7772400" cy="1323439"/>
          </a:xfrm>
          <a:prstGeom prst="rect">
            <a:avLst/>
          </a:prstGeom>
          <a:ln>
            <a:prstDash val="sys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Obeležavanje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uskršnjih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praznika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endParaRPr lang="sr-Latn-R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u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područnom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odeljenju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u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Vezičevu</a:t>
            </a:r>
            <a:endParaRPr lang="en-U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endParaRPr lang="sr-Latn-RS" sz="2000" b="1" dirty="0">
              <a:solidFill>
                <a:schemeClr val="bg1"/>
              </a:solidFill>
              <a:cs typeface="Narkisim" pitchFamily="34" charset="-79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400" y="3733800"/>
            <a:ext cx="3506897" cy="2630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11223" y="3761441"/>
            <a:ext cx="3410887" cy="255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04841" y="1676400"/>
            <a:ext cx="1787122" cy="23828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35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04" y="0"/>
            <a:ext cx="8786396" cy="64769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38200" y="152400"/>
            <a:ext cx="7772400" cy="1323439"/>
          </a:xfrm>
          <a:prstGeom prst="rect">
            <a:avLst/>
          </a:prstGeom>
          <a:ln>
            <a:prstDash val="sys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Nastavnica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srpskog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jezika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, Tamara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Stanković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, </a:t>
            </a:r>
            <a:endParaRPr lang="en-U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održala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je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radionicu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sa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učenicima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V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razreda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pod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nazivom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"Dan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sećanja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na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Dositeja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Obradovića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"</a:t>
            </a:r>
            <a:endParaRPr lang="sr-Latn-RS" sz="2000" b="1" dirty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endParaRPr lang="sr-Latn-RS" sz="2000" b="1" dirty="0">
              <a:solidFill>
                <a:schemeClr val="bg1"/>
              </a:solidFill>
              <a:cs typeface="Narkisim" pitchFamily="34" charset="-79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0" y="1676400"/>
            <a:ext cx="2667000" cy="474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802195"/>
            <a:ext cx="2590800" cy="4615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735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04" y="152400"/>
            <a:ext cx="8710196" cy="63245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2000" y="304800"/>
            <a:ext cx="7772400" cy="1015663"/>
          </a:xfrm>
          <a:prstGeom prst="rect">
            <a:avLst/>
          </a:prstGeom>
          <a:ln>
            <a:prstDash val="sys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Učenici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osmog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razreda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su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endParaRPr lang="en-U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25.04, 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28.04.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i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29.04.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polagali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probni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završni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ispit</a:t>
            </a:r>
            <a:endParaRPr lang="sr-Latn-RS" sz="2000" b="1" dirty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endParaRPr lang="sr-Latn-RS" sz="2000" b="1" dirty="0">
              <a:solidFill>
                <a:schemeClr val="bg1"/>
              </a:solidFill>
              <a:cs typeface="Narkisim" pitchFamily="34" charset="-79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23728" y="1698490"/>
            <a:ext cx="5184576" cy="38884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25735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8763000" cy="64769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5800" y="0"/>
            <a:ext cx="7772400" cy="3477875"/>
          </a:xfrm>
          <a:prstGeom prst="rect">
            <a:avLst/>
          </a:prstGeom>
          <a:ln>
            <a:prstDash val="sys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Dana</a:t>
            </a:r>
            <a:r>
              <a:rPr lang="sr-Cyrl-R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13.</a:t>
            </a:r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maja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u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našoj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školi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obavljen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je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redovni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nadzor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školske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biblioteke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od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strane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endParaRPr lang="en-U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Tatjane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Živković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dipl</a:t>
            </a:r>
            <a:r>
              <a:rPr lang="sr-Cyrl-RS" sz="2000" b="1" dirty="0" smtClean="0">
                <a:solidFill>
                  <a:schemeClr val="bg1"/>
                </a:solidFill>
                <a:cs typeface="Narkisim" pitchFamily="34" charset="-79"/>
              </a:rPr>
              <a:t>.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bibliotekara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savetnika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i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rukovodioca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Zavičajnog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odeljenja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i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Odeljenja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stare i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retke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knjige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u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Narodnoj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biblioteci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"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Ilija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M.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Petrović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"</a:t>
            </a:r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.</a:t>
            </a:r>
          </a:p>
          <a:p>
            <a:pPr algn="ctr"/>
            <a:endParaRPr lang="sr-Latn-R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Dočekani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su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od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strane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direktora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Vladana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Milića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i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nastavnice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engleskog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jezika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Sanje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Milovanović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i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nastavnice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Tamare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Stanković</a:t>
            </a:r>
            <a:endParaRPr lang="en-U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endParaRPr lang="sr-Latn-RS" sz="2000" b="1" dirty="0">
              <a:solidFill>
                <a:schemeClr val="bg1"/>
              </a:solidFill>
              <a:cs typeface="Narkisim" pitchFamily="34" charset="-79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78" b="8402"/>
          <a:stretch/>
        </p:blipFill>
        <p:spPr bwMode="auto">
          <a:xfrm>
            <a:off x="4631717" y="3477876"/>
            <a:ext cx="3159527" cy="322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97" b="24018"/>
          <a:stretch/>
        </p:blipFill>
        <p:spPr bwMode="auto">
          <a:xfrm>
            <a:off x="1371600" y="3477875"/>
            <a:ext cx="2894192" cy="322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52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1000"/>
    </mc:Choice>
    <mc:Fallback xmlns="">
      <p:transition spd="slow" advClick="0" advTm="11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88392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228600"/>
            <a:ext cx="5614392" cy="1477328"/>
          </a:xfrm>
          <a:prstGeom prst="rect">
            <a:avLst/>
          </a:prstGeom>
          <a:ln>
            <a:prstDash val="sys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cs typeface="Narkisim" pitchFamily="34" charset="-79"/>
              </a:rPr>
              <a:t>Direktor</a:t>
            </a:r>
            <a:r>
              <a:rPr lang="en-US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cs typeface="Narkisim" pitchFamily="34" charset="-79"/>
              </a:rPr>
              <a:t>Vladan</a:t>
            </a:r>
            <a:r>
              <a:rPr lang="en-US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b="1" dirty="0" err="1">
                <a:solidFill>
                  <a:schemeClr val="bg1"/>
                </a:solidFill>
                <a:cs typeface="Narkisim" pitchFamily="34" charset="-79"/>
              </a:rPr>
              <a:t>Milić</a:t>
            </a:r>
            <a:r>
              <a:rPr lang="en-US" b="1" dirty="0">
                <a:solidFill>
                  <a:schemeClr val="bg1"/>
                </a:solidFill>
                <a:cs typeface="Narkisim" pitchFamily="34" charset="-79"/>
              </a:rPr>
              <a:t> je </a:t>
            </a:r>
            <a:r>
              <a:rPr lang="en-US" b="1" dirty="0" err="1">
                <a:solidFill>
                  <a:schemeClr val="bg1"/>
                </a:solidFill>
                <a:cs typeface="Narkisim" pitchFamily="34" charset="-79"/>
              </a:rPr>
              <a:t>dočekao</a:t>
            </a:r>
            <a:r>
              <a:rPr lang="en-US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b="1" dirty="0" err="1">
                <a:solidFill>
                  <a:schemeClr val="bg1"/>
                </a:solidFill>
                <a:cs typeface="Narkisim" pitchFamily="34" charset="-79"/>
              </a:rPr>
              <a:t>i</a:t>
            </a:r>
            <a:r>
              <a:rPr lang="en-US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b="1" dirty="0" err="1">
                <a:solidFill>
                  <a:schemeClr val="bg1"/>
                </a:solidFill>
                <a:cs typeface="Narkisim" pitchFamily="34" charset="-79"/>
              </a:rPr>
              <a:t>imao</a:t>
            </a:r>
            <a:r>
              <a:rPr lang="en-US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b="1" dirty="0" err="1">
                <a:solidFill>
                  <a:schemeClr val="bg1"/>
                </a:solidFill>
                <a:cs typeface="Narkisim" pitchFamily="34" charset="-79"/>
              </a:rPr>
              <a:t>sastanak</a:t>
            </a:r>
            <a:r>
              <a:rPr lang="en-US" b="1" dirty="0">
                <a:solidFill>
                  <a:schemeClr val="bg1"/>
                </a:solidFill>
                <a:cs typeface="Narkisim" pitchFamily="34" charset="-79"/>
              </a:rPr>
              <a:t> o </a:t>
            </a:r>
            <a:r>
              <a:rPr lang="en-US" b="1" dirty="0" err="1">
                <a:solidFill>
                  <a:schemeClr val="bg1"/>
                </a:solidFill>
                <a:cs typeface="Narkisim" pitchFamily="34" charset="-79"/>
              </a:rPr>
              <a:t>daljoj</a:t>
            </a:r>
            <a:r>
              <a:rPr lang="en-US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b="1" dirty="0" err="1">
                <a:solidFill>
                  <a:schemeClr val="bg1"/>
                </a:solidFill>
                <a:cs typeface="Narkisim" pitchFamily="34" charset="-79"/>
              </a:rPr>
              <a:t>saradnji</a:t>
            </a:r>
            <a:r>
              <a:rPr lang="en-US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b="1" dirty="0" err="1">
                <a:solidFill>
                  <a:schemeClr val="bg1"/>
                </a:solidFill>
                <a:cs typeface="Narkisim" pitchFamily="34" charset="-79"/>
              </a:rPr>
              <a:t>sa</a:t>
            </a:r>
            <a:r>
              <a:rPr lang="en-US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b="1" dirty="0" err="1">
                <a:solidFill>
                  <a:schemeClr val="bg1"/>
                </a:solidFill>
                <a:cs typeface="Narkisim" pitchFamily="34" charset="-79"/>
              </a:rPr>
              <a:t>predstavnicima</a:t>
            </a:r>
            <a:r>
              <a:rPr lang="en-US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b="1" dirty="0" err="1">
                <a:solidFill>
                  <a:schemeClr val="bg1"/>
                </a:solidFill>
                <a:cs typeface="Narkisim" pitchFamily="34" charset="-79"/>
              </a:rPr>
              <a:t>izdavačke</a:t>
            </a:r>
            <a:r>
              <a:rPr lang="en-US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b="1" dirty="0" err="1">
                <a:solidFill>
                  <a:schemeClr val="bg1"/>
                </a:solidFill>
                <a:cs typeface="Narkisim" pitchFamily="34" charset="-79"/>
              </a:rPr>
              <a:t>kuće</a:t>
            </a:r>
            <a:r>
              <a:rPr lang="en-US" b="1" dirty="0">
                <a:solidFill>
                  <a:schemeClr val="bg1"/>
                </a:solidFill>
                <a:cs typeface="Narkisim" pitchFamily="34" charset="-79"/>
              </a:rPr>
              <a:t> "</a:t>
            </a:r>
            <a:r>
              <a:rPr lang="en-US" b="1" dirty="0" err="1">
                <a:solidFill>
                  <a:schemeClr val="bg1"/>
                </a:solidFill>
                <a:cs typeface="Narkisim" pitchFamily="34" charset="-79"/>
              </a:rPr>
              <a:t>Vulkan</a:t>
            </a:r>
            <a:r>
              <a:rPr lang="en-US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b="1" dirty="0" err="1">
                <a:solidFill>
                  <a:schemeClr val="bg1"/>
                </a:solidFill>
                <a:cs typeface="Narkisim" pitchFamily="34" charset="-79"/>
              </a:rPr>
              <a:t>znanje</a:t>
            </a:r>
            <a:r>
              <a:rPr lang="en-US" b="1" dirty="0">
                <a:solidFill>
                  <a:schemeClr val="bg1"/>
                </a:solidFill>
                <a:cs typeface="Narkisim" pitchFamily="34" charset="-79"/>
              </a:rPr>
              <a:t>" </a:t>
            </a:r>
            <a:r>
              <a:rPr lang="en-US" b="1" dirty="0" err="1">
                <a:solidFill>
                  <a:schemeClr val="bg1"/>
                </a:solidFill>
                <a:cs typeface="Narkisim" pitchFamily="34" charset="-79"/>
              </a:rPr>
              <a:t>Darkom</a:t>
            </a:r>
            <a:r>
              <a:rPr lang="en-US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b="1" dirty="0" err="1">
                <a:solidFill>
                  <a:schemeClr val="bg1"/>
                </a:solidFill>
                <a:cs typeface="Narkisim" pitchFamily="34" charset="-79"/>
              </a:rPr>
              <a:t>Vidakovićem</a:t>
            </a:r>
            <a:r>
              <a:rPr lang="en-US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b="1" dirty="0" err="1">
                <a:solidFill>
                  <a:schemeClr val="bg1"/>
                </a:solidFill>
                <a:cs typeface="Narkisim" pitchFamily="34" charset="-79"/>
              </a:rPr>
              <a:t>i</a:t>
            </a:r>
            <a:r>
              <a:rPr lang="en-US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b="1" dirty="0" err="1">
                <a:solidFill>
                  <a:schemeClr val="bg1"/>
                </a:solidFill>
                <a:cs typeface="Narkisim" pitchFamily="34" charset="-79"/>
              </a:rPr>
              <a:t>Dejanom</a:t>
            </a:r>
            <a:r>
              <a:rPr lang="en-US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b="1" dirty="0" err="1">
                <a:solidFill>
                  <a:schemeClr val="bg1"/>
                </a:solidFill>
                <a:cs typeface="Narkisim" pitchFamily="34" charset="-79"/>
              </a:rPr>
              <a:t>Mihailovićem</a:t>
            </a:r>
            <a:endParaRPr lang="sr-Latn-RS" b="1" dirty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endParaRPr lang="sr-Latn-RS" b="1" dirty="0">
              <a:solidFill>
                <a:schemeClr val="bg1"/>
              </a:solidFill>
              <a:cs typeface="Narkisim" pitchFamily="34" charset="-79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17"/>
          <a:stretch/>
        </p:blipFill>
        <p:spPr bwMode="auto">
          <a:xfrm>
            <a:off x="685800" y="1524000"/>
            <a:ext cx="2894454" cy="455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86200" y="2057400"/>
            <a:ext cx="4973960" cy="1200329"/>
          </a:xfrm>
          <a:prstGeom prst="rect">
            <a:avLst/>
          </a:prstGeom>
          <a:ln>
            <a:prstDash val="sys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cs typeface="Narkisim" pitchFamily="34" charset="-79"/>
              </a:rPr>
              <a:t>Direktor</a:t>
            </a:r>
            <a:r>
              <a:rPr lang="en-US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b="1" dirty="0" err="1">
                <a:solidFill>
                  <a:schemeClr val="bg1"/>
                </a:solidFill>
                <a:cs typeface="Narkisim" pitchFamily="34" charset="-79"/>
              </a:rPr>
              <a:t>Vladan</a:t>
            </a:r>
            <a:r>
              <a:rPr lang="en-US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b="1" dirty="0" err="1">
                <a:solidFill>
                  <a:schemeClr val="bg1"/>
                </a:solidFill>
                <a:cs typeface="Narkisim" pitchFamily="34" charset="-79"/>
              </a:rPr>
              <a:t>Milić</a:t>
            </a:r>
            <a:r>
              <a:rPr lang="en-US" b="1" dirty="0">
                <a:solidFill>
                  <a:schemeClr val="bg1"/>
                </a:solidFill>
                <a:cs typeface="Narkisim" pitchFamily="34" charset="-79"/>
              </a:rPr>
              <a:t> i </a:t>
            </a:r>
            <a:r>
              <a:rPr lang="en-US" b="1" dirty="0" err="1">
                <a:solidFill>
                  <a:schemeClr val="bg1"/>
                </a:solidFill>
                <a:cs typeface="Narkisim" pitchFamily="34" charset="-79"/>
              </a:rPr>
              <a:t>sekretar</a:t>
            </a:r>
            <a:r>
              <a:rPr lang="en-US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b="1" dirty="0" err="1">
                <a:solidFill>
                  <a:schemeClr val="bg1"/>
                </a:solidFill>
                <a:cs typeface="Narkisim" pitchFamily="34" charset="-79"/>
              </a:rPr>
              <a:t>škole</a:t>
            </a:r>
            <a:r>
              <a:rPr lang="en-US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b="1" dirty="0" err="1">
                <a:solidFill>
                  <a:schemeClr val="bg1"/>
                </a:solidFill>
                <a:cs typeface="Narkisim" pitchFamily="34" charset="-79"/>
              </a:rPr>
              <a:t>Đorđe</a:t>
            </a:r>
            <a:r>
              <a:rPr lang="en-US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b="1" dirty="0" err="1">
                <a:solidFill>
                  <a:schemeClr val="bg1"/>
                </a:solidFill>
                <a:cs typeface="Narkisim" pitchFamily="34" charset="-79"/>
              </a:rPr>
              <a:t>Lalić</a:t>
            </a:r>
            <a:r>
              <a:rPr lang="en-US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b="1" dirty="0" err="1">
                <a:solidFill>
                  <a:schemeClr val="bg1"/>
                </a:solidFill>
                <a:cs typeface="Narkisim" pitchFamily="34" charset="-79"/>
              </a:rPr>
              <a:t>su</a:t>
            </a:r>
            <a:r>
              <a:rPr lang="en-US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b="1" dirty="0" err="1">
                <a:solidFill>
                  <a:schemeClr val="bg1"/>
                </a:solidFill>
                <a:cs typeface="Narkisim" pitchFamily="34" charset="-79"/>
              </a:rPr>
              <a:t>dočekali</a:t>
            </a:r>
            <a:r>
              <a:rPr lang="en-US" b="1" dirty="0">
                <a:solidFill>
                  <a:schemeClr val="bg1"/>
                </a:solidFill>
                <a:cs typeface="Narkisim" pitchFamily="34" charset="-79"/>
              </a:rPr>
              <a:t> i </a:t>
            </a:r>
            <a:r>
              <a:rPr lang="en-US" b="1" dirty="0" err="1">
                <a:solidFill>
                  <a:schemeClr val="bg1"/>
                </a:solidFill>
                <a:cs typeface="Narkisim" pitchFamily="34" charset="-79"/>
              </a:rPr>
              <a:t>imali</a:t>
            </a:r>
            <a:r>
              <a:rPr lang="en-US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b="1" dirty="0" err="1">
                <a:solidFill>
                  <a:schemeClr val="bg1"/>
                </a:solidFill>
                <a:cs typeface="Narkisim" pitchFamily="34" charset="-79"/>
              </a:rPr>
              <a:t>sastanak</a:t>
            </a:r>
            <a:r>
              <a:rPr lang="en-US" b="1" dirty="0">
                <a:solidFill>
                  <a:schemeClr val="bg1"/>
                </a:solidFill>
                <a:cs typeface="Narkisim" pitchFamily="34" charset="-79"/>
              </a:rPr>
              <a:t> o </a:t>
            </a:r>
            <a:r>
              <a:rPr lang="en-US" b="1" dirty="0" err="1">
                <a:solidFill>
                  <a:schemeClr val="bg1"/>
                </a:solidFill>
                <a:cs typeface="Narkisim" pitchFamily="34" charset="-79"/>
              </a:rPr>
              <a:t>daljoj</a:t>
            </a:r>
            <a:r>
              <a:rPr lang="en-US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b="1" dirty="0" err="1">
                <a:solidFill>
                  <a:schemeClr val="bg1"/>
                </a:solidFill>
                <a:cs typeface="Narkisim" pitchFamily="34" charset="-79"/>
              </a:rPr>
              <a:t>saradnji</a:t>
            </a:r>
            <a:r>
              <a:rPr lang="en-US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b="1" dirty="0" err="1">
                <a:solidFill>
                  <a:schemeClr val="bg1"/>
                </a:solidFill>
                <a:cs typeface="Narkisim" pitchFamily="34" charset="-79"/>
              </a:rPr>
              <a:t>sa</a:t>
            </a:r>
            <a:r>
              <a:rPr lang="en-US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cs typeface="Narkisim" pitchFamily="34" charset="-79"/>
              </a:rPr>
              <a:t>Dunav</a:t>
            </a:r>
            <a:r>
              <a:rPr lang="en-US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cs typeface="Narkisim" pitchFamily="34" charset="-79"/>
              </a:rPr>
              <a:t>osiguranjem</a:t>
            </a:r>
            <a:endParaRPr lang="en-US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endParaRPr lang="sr-Latn-RS" b="1" dirty="0">
              <a:solidFill>
                <a:schemeClr val="bg1"/>
              </a:solidFill>
              <a:cs typeface="Narkisim" pitchFamily="34" charset="-79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14800" y="3124200"/>
            <a:ext cx="4634085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52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1000"/>
    </mc:Choice>
    <mc:Fallback xmlns="">
      <p:transition spd="slow" advClick="0" advTm="11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8839200" cy="6629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8600" y="228600"/>
            <a:ext cx="4114800" cy="3477875"/>
          </a:xfrm>
          <a:prstGeom prst="rect">
            <a:avLst/>
          </a:prstGeom>
          <a:ln>
            <a:prstDash val="sys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endParaRPr lang="en-U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Dana</a:t>
            </a:r>
            <a:r>
              <a:rPr lang="sr-Cyrl-RS" sz="2000" b="1" dirty="0" smtClean="0">
                <a:solidFill>
                  <a:schemeClr val="bg1"/>
                </a:solidFill>
                <a:cs typeface="Narkisim" pitchFamily="34" charset="-79"/>
              </a:rPr>
              <a:t> 1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5.</a:t>
            </a:r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 maja, </a:t>
            </a:r>
          </a:p>
          <a:p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d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irektor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škole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Vladan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Milić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učiteljica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Suzana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Stanković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i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učenici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I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razreda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endParaRPr lang="sr-Latn-R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bili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su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gosti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vrtića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endParaRPr lang="sr-Cyrl-R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,,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Zelena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Eko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Pčelica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endParaRPr lang="sr-Latn-R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endParaRPr lang="sr-Latn-R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i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zajedno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sa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njima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proslavili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endParaRPr lang="sr-Latn-R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projekat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"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Knjige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" </a:t>
            </a:r>
          </a:p>
          <a:p>
            <a:endParaRPr lang="sr-Latn-RS" sz="2000" b="1" dirty="0">
              <a:solidFill>
                <a:schemeClr val="bg1"/>
              </a:solidFill>
              <a:cs typeface="Narkisim" pitchFamily="34" charset="-79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91"/>
          <a:stretch>
            <a:fillRect/>
          </a:stretch>
        </p:blipFill>
        <p:spPr bwMode="auto">
          <a:xfrm>
            <a:off x="4717212" y="228707"/>
            <a:ext cx="4192416" cy="3085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7" b="2896"/>
          <a:stretch/>
        </p:blipFill>
        <p:spPr bwMode="auto">
          <a:xfrm>
            <a:off x="2057400" y="3505200"/>
            <a:ext cx="4935071" cy="3107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942" y="1600200"/>
            <a:ext cx="762000" cy="10937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852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04" y="0"/>
            <a:ext cx="8786396" cy="64769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5204" y="0"/>
            <a:ext cx="8786396" cy="1938992"/>
          </a:xfrm>
          <a:prstGeom prst="rect">
            <a:avLst/>
          </a:prstGeom>
          <a:ln>
            <a:prstDash val="sys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Dvodnevna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ekskurzija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starijih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razreda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endParaRPr lang="en-U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realizovana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je 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21</a:t>
            </a:r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 – 22.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maja,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na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realciji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endParaRPr lang="sr-Latn-R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Šetonje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-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Vrnjačka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banja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-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Žiča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-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Studenica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-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Kopaonik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-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Kruševac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-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Ljubostinja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–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Šetonje</a:t>
            </a:r>
            <a:endParaRPr lang="en-U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endParaRPr lang="sr-Latn-RS" sz="2000" b="1" dirty="0">
              <a:solidFill>
                <a:schemeClr val="bg1"/>
              </a:solidFill>
              <a:cs typeface="Narkisim" pitchFamily="34" charset="-79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26" b="22647"/>
          <a:stretch/>
        </p:blipFill>
        <p:spPr bwMode="auto">
          <a:xfrm>
            <a:off x="4572000" y="1752600"/>
            <a:ext cx="4086326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83050" y="4751104"/>
            <a:ext cx="1682694" cy="757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2841" y="1752601"/>
            <a:ext cx="4031643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2200" y="4114800"/>
            <a:ext cx="5191094" cy="233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52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0310"/>
            <a:ext cx="8229600" cy="6136689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8590" y="548680"/>
            <a:ext cx="1910589" cy="25474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21426" y="548680"/>
            <a:ext cx="1682693" cy="126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3581400"/>
            <a:ext cx="2126116" cy="28348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90800" y="1905000"/>
            <a:ext cx="4659911" cy="288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9800" y="4267200"/>
            <a:ext cx="2939650" cy="22047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95156" y="4746047"/>
            <a:ext cx="3298725" cy="16077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77693" y="404664"/>
            <a:ext cx="1836203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56216" y="548680"/>
            <a:ext cx="2243372" cy="1262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15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" y="0"/>
            <a:ext cx="8990772" cy="6476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5800" y="1556792"/>
            <a:ext cx="7772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RS" sz="2400" b="1" dirty="0" smtClean="0">
                <a:solidFill>
                  <a:schemeClr val="bg1"/>
                </a:solidFill>
                <a:cs typeface="Narkisim" pitchFamily="34" charset="-79"/>
              </a:rPr>
              <a:t>И ове школске године, наши вредни ученици су са својим учитељима и наставницима имали доста успешних активности </a:t>
            </a:r>
            <a:r>
              <a:rPr lang="sr-Cyrl-RS" b="1" dirty="0">
                <a:solidFill>
                  <a:schemeClr val="bg1"/>
                </a:solidFill>
                <a:cs typeface="Narkisim" pitchFamily="34" charset="-79"/>
              </a:rPr>
              <a:t/>
            </a:r>
            <a:br>
              <a:rPr lang="sr-Cyrl-RS" b="1" dirty="0">
                <a:solidFill>
                  <a:schemeClr val="bg1"/>
                </a:solidFill>
                <a:cs typeface="Narkisim" pitchFamily="34" charset="-79"/>
              </a:rPr>
            </a:br>
            <a:endParaRPr lang="sr-Latn-RS" dirty="0"/>
          </a:p>
        </p:txBody>
      </p:sp>
      <p:pic>
        <p:nvPicPr>
          <p:cNvPr id="5" name="Picture 4" descr="How to Learn Effectively : Understanding Learning Process | by Wafi Harowa  | Medi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315570"/>
            <a:ext cx="2133600" cy="17627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339535" y="2767892"/>
            <a:ext cx="4138400" cy="54767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sr-Cyrl-RS" sz="2400" b="1" i="1" dirty="0" smtClean="0">
                <a:solidFill>
                  <a:schemeClr val="bg1"/>
                </a:solidFill>
                <a:cs typeface="Narkisim" pitchFamily="34" charset="-79"/>
              </a:rPr>
              <a:t>Погледајте неке од њих...</a:t>
            </a:r>
            <a:endParaRPr lang="en-US" sz="2400" b="1" i="1" dirty="0">
              <a:solidFill>
                <a:schemeClr val="bg1"/>
              </a:solidFill>
              <a:latin typeface="Imprint MT Shadow" pitchFamily="82" charset="0"/>
              <a:cs typeface="Narkisim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32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8839200" cy="6705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2400" y="271652"/>
            <a:ext cx="8839200" cy="101566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sr-Cyrl-RS" sz="2000" b="1" dirty="0" smtClean="0">
                <a:solidFill>
                  <a:schemeClr val="bg1"/>
                </a:solidFill>
                <a:cs typeface="Narkisim" pitchFamily="34" charset="-79"/>
              </a:rPr>
              <a:t>У оквиру професионалне оријентације ученика, </a:t>
            </a:r>
            <a:endParaRPr lang="sr-Latn-R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r>
              <a:rPr lang="sr-Cyrl-RS" sz="2000" b="1" dirty="0" smtClean="0">
                <a:solidFill>
                  <a:schemeClr val="bg1"/>
                </a:solidFill>
                <a:cs typeface="Narkisim" pitchFamily="34" charset="-79"/>
              </a:rPr>
              <a:t>школе су били наши гости како би нашим ученицима презентовали и представили различите образовне профиле</a:t>
            </a:r>
            <a:endParaRPr lang="sr-Latn-RS" sz="20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36095" y="4343400"/>
            <a:ext cx="3371323" cy="200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95600" y="4343400"/>
            <a:ext cx="2434098" cy="2012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86600" y="1752600"/>
            <a:ext cx="1682694" cy="757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8389" y="4397322"/>
            <a:ext cx="2296518" cy="1927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7600" y="1600200"/>
            <a:ext cx="1152128" cy="2560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6288" y="1607520"/>
            <a:ext cx="2606819" cy="1173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29200" y="1676400"/>
            <a:ext cx="2120322" cy="1437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533400" y="3048000"/>
            <a:ext cx="1227648" cy="1169551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sr-Cyrl-RS" sz="1400" b="1" dirty="0" smtClean="0">
                <a:solidFill>
                  <a:schemeClr val="bg1"/>
                </a:solidFill>
                <a:cs typeface="Narkisim" pitchFamily="34" charset="-79"/>
              </a:rPr>
              <a:t>Техничка школа ,,Никола Тесла</a:t>
            </a:r>
            <a:r>
              <a:rPr lang="en-US" sz="1400" b="1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Narkisim" pitchFamily="34" charset="-79"/>
              </a:rPr>
              <a:t>’’</a:t>
            </a:r>
            <a:r>
              <a:rPr lang="sr-Cyrl-RS" sz="1400" b="1" dirty="0" smtClean="0">
                <a:solidFill>
                  <a:schemeClr val="bg1"/>
                </a:solidFill>
                <a:cs typeface="Narkisim" pitchFamily="34" charset="-79"/>
              </a:rPr>
              <a:t>, Костолац</a:t>
            </a:r>
            <a:endParaRPr lang="sr-Latn-RS" sz="1400" dirty="0">
              <a:latin typeface="Arial Rounded MT Bold" panose="020F07040305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146726" y="3048000"/>
            <a:ext cx="1227648" cy="95410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sr-Cyrl-RS" sz="1400" b="1" dirty="0" smtClean="0">
                <a:solidFill>
                  <a:schemeClr val="bg1"/>
                </a:solidFill>
                <a:cs typeface="Narkisim" pitchFamily="34" charset="-79"/>
              </a:rPr>
              <a:t>Средња стручна школа, Кучево</a:t>
            </a:r>
            <a:endParaRPr lang="sr-Latn-RS" sz="1400" dirty="0">
              <a:latin typeface="Arial Rounded MT Bold" panose="020F07040305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017622" y="3277408"/>
            <a:ext cx="2146665" cy="738664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sr-Cyrl-RS" sz="1400" b="1" dirty="0" smtClean="0">
                <a:solidFill>
                  <a:schemeClr val="bg1"/>
                </a:solidFill>
                <a:cs typeface="Narkisim" pitchFamily="34" charset="-79"/>
              </a:rPr>
              <a:t>Средња школа</a:t>
            </a:r>
            <a:endParaRPr lang="sr-Latn-RS" sz="14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r>
              <a:rPr lang="sr-Cyrl-RS" sz="1400" b="1" dirty="0" smtClean="0">
                <a:solidFill>
                  <a:schemeClr val="bg1"/>
                </a:solidFill>
                <a:cs typeface="Narkisim" pitchFamily="34" charset="-79"/>
              </a:rPr>
              <a:t>,,Младост</a:t>
            </a:r>
            <a:r>
              <a:rPr lang="en-US" sz="1400" b="1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Narkisim" pitchFamily="34" charset="-79"/>
              </a:rPr>
              <a:t>’’</a:t>
            </a:r>
            <a:r>
              <a:rPr lang="sr-Cyrl-RS" sz="1400" b="1" dirty="0" smtClean="0">
                <a:solidFill>
                  <a:schemeClr val="bg1"/>
                </a:solidFill>
                <a:cs typeface="Narkisim" pitchFamily="34" charset="-79"/>
              </a:rPr>
              <a:t>, Петровац</a:t>
            </a:r>
            <a:endParaRPr lang="sr-Latn-RS" sz="1400" dirty="0">
              <a:latin typeface="Arial Rounded MT Bold" panose="020F07040305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391400" y="2895600"/>
            <a:ext cx="1416018" cy="1169551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sr-Cyrl-RS" sz="1400" b="1" dirty="0" smtClean="0">
                <a:solidFill>
                  <a:schemeClr val="bg1"/>
                </a:solidFill>
                <a:cs typeface="Narkisim" pitchFamily="34" charset="-79"/>
              </a:rPr>
              <a:t>Дом ученика средње школе, Крагујевац</a:t>
            </a:r>
            <a:endParaRPr lang="sr-Latn-RS" sz="14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52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4799"/>
            <a:ext cx="8229600" cy="625032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11760" y="1124744"/>
            <a:ext cx="410445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  <a:cs typeface="Narkisim" pitchFamily="34" charset="-79"/>
              </a:rPr>
              <a:t>Ове школске године имали смо пуно реализованих активности и на пољу материјално-техничких улагања</a:t>
            </a:r>
            <a:r>
              <a:rPr lang="sr-Cyrl-RS" sz="2800" b="1" dirty="0">
                <a:solidFill>
                  <a:schemeClr val="bg1"/>
                </a:solidFill>
                <a:cs typeface="Narkisim" pitchFamily="34" charset="-79"/>
              </a:rPr>
              <a:t/>
            </a:r>
            <a:br>
              <a:rPr lang="sr-Cyrl-RS" sz="2800" b="1" dirty="0">
                <a:solidFill>
                  <a:schemeClr val="bg1"/>
                </a:solidFill>
                <a:cs typeface="Narkisim" pitchFamily="34" charset="-79"/>
              </a:rPr>
            </a:br>
            <a:endParaRPr lang="sr-Latn-RS" sz="2800" dirty="0"/>
          </a:p>
        </p:txBody>
      </p:sp>
      <p:pic>
        <p:nvPicPr>
          <p:cNvPr id="6" name="Picture 2" descr="20+ Setings Stock Illustrations, Royalty-Free Vector Graphics &amp; Clip Art -  iStoc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9624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0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8839200" cy="6629400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3544" y="4653136"/>
            <a:ext cx="2688336" cy="201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30653" y="4653135"/>
            <a:ext cx="2653680" cy="1990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3544" y="2547828"/>
            <a:ext cx="2688336" cy="201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16216" y="3124200"/>
            <a:ext cx="2304256" cy="243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95997" y="2547827"/>
            <a:ext cx="2688336" cy="201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52400" y="0"/>
            <a:ext cx="8839200" cy="1538883"/>
          </a:xfrm>
          <a:prstGeom prst="rect">
            <a:avLst/>
          </a:prstGeom>
          <a:ln>
            <a:prstDash val="sys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sz="17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r>
              <a:rPr lang="sr-Cyrl-RS" sz="2000" b="1" dirty="0" smtClean="0">
                <a:solidFill>
                  <a:schemeClr val="bg1"/>
                </a:solidFill>
                <a:cs typeface="Narkisim" pitchFamily="34" charset="-79"/>
              </a:rPr>
              <a:t>Током </a:t>
            </a:r>
            <a:r>
              <a:rPr lang="sr-Cyrl-RS" sz="2000" b="1" dirty="0">
                <a:solidFill>
                  <a:schemeClr val="bg1"/>
                </a:solidFill>
                <a:cs typeface="Narkisim" pitchFamily="34" charset="-79"/>
              </a:rPr>
              <a:t>зимског распуста, у подручном одељењу у Ждрелу завршили смо све радове на монтажи и повезивању система централног </a:t>
            </a:r>
            <a:r>
              <a:rPr lang="sr-Cyrl-RS" sz="2000" b="1" dirty="0" smtClean="0">
                <a:solidFill>
                  <a:schemeClr val="bg1"/>
                </a:solidFill>
                <a:cs typeface="Narkisim" pitchFamily="34" charset="-79"/>
              </a:rPr>
              <a:t>грејања</a:t>
            </a:r>
            <a:endParaRPr lang="en-U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endParaRPr lang="sr-Latn-RS" sz="1700" b="1" dirty="0">
              <a:solidFill>
                <a:schemeClr val="bg1"/>
              </a:solidFill>
              <a:cs typeface="Narkisim" pitchFamily="34" charset="-79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81665" y="1295400"/>
            <a:ext cx="7772400" cy="1261884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sr-Cyrl-RS" sz="1900" b="1" dirty="0" smtClean="0">
                <a:solidFill>
                  <a:schemeClr val="bg1"/>
                </a:solidFill>
                <a:cs typeface="Narkisim" pitchFamily="34" charset="-79"/>
              </a:rPr>
              <a:t>Реализација читавог пројекта је омогућена захваљујући изузетној донацији и залагању родитеља ученика из Ждрела, Месне заједнице, мештана Ждрела и Локалној самоуправи која је обезбедила додатна средства</a:t>
            </a:r>
            <a:endParaRPr lang="sr-Latn-RS" sz="1900" dirty="0"/>
          </a:p>
        </p:txBody>
      </p:sp>
    </p:spTree>
    <p:extLst>
      <p:ext uri="{BB962C8B-B14F-4D97-AF65-F5344CB8AC3E}">
        <p14:creationId xmlns:p14="http://schemas.microsoft.com/office/powerpoint/2010/main" val="312411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8839200" cy="66293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400" y="152400"/>
            <a:ext cx="8839200" cy="1292662"/>
          </a:xfrm>
          <a:prstGeom prst="rect">
            <a:avLst/>
          </a:prstGeom>
          <a:ln>
            <a:prstDash val="sys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Roditelji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učenika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i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meštani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Ž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drela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postavili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su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novi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pvc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ulazni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portal i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vrata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na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glavnom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ulazu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i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hodniku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škole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. </a:t>
            </a:r>
            <a:endParaRPr lang="sr-Latn-RS" sz="2000" b="1" dirty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r>
              <a:rPr lang="en-US" b="1" dirty="0" err="1" smtClean="0">
                <a:solidFill>
                  <a:schemeClr val="bg1"/>
                </a:solidFill>
                <a:cs typeface="Narkisim" pitchFamily="34" charset="-79"/>
              </a:rPr>
              <a:t>Zahvaljujemo</a:t>
            </a:r>
            <a:r>
              <a:rPr lang="en-US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b="1" dirty="0" err="1">
                <a:solidFill>
                  <a:schemeClr val="bg1"/>
                </a:solidFill>
                <a:cs typeface="Narkisim" pitchFamily="34" charset="-79"/>
              </a:rPr>
              <a:t>vrednim</a:t>
            </a:r>
            <a:r>
              <a:rPr lang="en-US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b="1" dirty="0" err="1">
                <a:solidFill>
                  <a:schemeClr val="bg1"/>
                </a:solidFill>
                <a:cs typeface="Narkisim" pitchFamily="34" charset="-79"/>
              </a:rPr>
              <a:t>i</a:t>
            </a:r>
            <a:r>
              <a:rPr lang="en-US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b="1" dirty="0" err="1">
                <a:solidFill>
                  <a:schemeClr val="bg1"/>
                </a:solidFill>
                <a:cs typeface="Narkisim" pitchFamily="34" charset="-79"/>
              </a:rPr>
              <a:t>humanim</a:t>
            </a:r>
            <a:r>
              <a:rPr lang="en-US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b="1" dirty="0" err="1">
                <a:solidFill>
                  <a:schemeClr val="bg1"/>
                </a:solidFill>
                <a:cs typeface="Narkisim" pitchFamily="34" charset="-79"/>
              </a:rPr>
              <a:t>ljudima</a:t>
            </a:r>
            <a:r>
              <a:rPr lang="en-US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b="1" dirty="0" err="1">
                <a:solidFill>
                  <a:schemeClr val="bg1"/>
                </a:solidFill>
                <a:cs typeface="Narkisim" pitchFamily="34" charset="-79"/>
              </a:rPr>
              <a:t>na</a:t>
            </a:r>
            <a:r>
              <a:rPr lang="en-US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cs typeface="Narkisim" pitchFamily="34" charset="-79"/>
              </a:rPr>
              <a:t>pomo</a:t>
            </a:r>
            <a:r>
              <a:rPr lang="sr-Latn-RS" b="1" dirty="0" smtClean="0">
                <a:solidFill>
                  <a:schemeClr val="bg1"/>
                </a:solidFill>
                <a:cs typeface="Narkisim" pitchFamily="34" charset="-79"/>
              </a:rPr>
              <a:t>ć</a:t>
            </a:r>
            <a:r>
              <a:rPr lang="en-US" b="1" dirty="0" err="1" smtClean="0">
                <a:solidFill>
                  <a:schemeClr val="bg1"/>
                </a:solidFill>
                <a:cs typeface="Narkisim" pitchFamily="34" charset="-79"/>
              </a:rPr>
              <a:t>i</a:t>
            </a:r>
            <a:r>
              <a:rPr lang="en-US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b="1" dirty="0" err="1">
                <a:solidFill>
                  <a:schemeClr val="bg1"/>
                </a:solidFill>
                <a:cs typeface="Narkisim" pitchFamily="34" charset="-79"/>
              </a:rPr>
              <a:t>koju</a:t>
            </a:r>
            <a:r>
              <a:rPr lang="en-US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b="1" dirty="0" err="1">
                <a:solidFill>
                  <a:schemeClr val="bg1"/>
                </a:solidFill>
                <a:cs typeface="Narkisim" pitchFamily="34" charset="-79"/>
              </a:rPr>
              <a:t>pružaju</a:t>
            </a:r>
            <a:r>
              <a:rPr lang="en-US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sr-Latn-RS" b="1" dirty="0" smtClean="0">
                <a:solidFill>
                  <a:schemeClr val="bg1"/>
                </a:solidFill>
                <a:cs typeface="Narkisim" pitchFamily="34" charset="-79"/>
              </a:rPr>
              <a:t>š</a:t>
            </a:r>
            <a:r>
              <a:rPr lang="en-US" b="1" dirty="0" err="1" smtClean="0">
                <a:solidFill>
                  <a:schemeClr val="bg1"/>
                </a:solidFill>
                <a:cs typeface="Narkisim" pitchFamily="34" charset="-79"/>
              </a:rPr>
              <a:t>koli</a:t>
            </a:r>
            <a:endParaRPr lang="en-US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endParaRPr lang="sr-Latn-RS" sz="2000" b="1" dirty="0">
              <a:solidFill>
                <a:schemeClr val="bg1"/>
              </a:solidFill>
              <a:cs typeface="Narkisim" pitchFamily="34" charset="-79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0" y="1600200"/>
            <a:ext cx="3200896" cy="240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55976" y="1628800"/>
            <a:ext cx="3526160" cy="4701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0" y="4191000"/>
            <a:ext cx="3204929" cy="223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393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"/>
            <a:ext cx="8839200" cy="655512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5800" y="228600"/>
            <a:ext cx="7772400" cy="1231106"/>
          </a:xfrm>
          <a:prstGeom prst="rect">
            <a:avLst/>
          </a:prstGeom>
          <a:ln>
            <a:prstDash val="sys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sz="17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Završeni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su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radovi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na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sanaciji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ulaznog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stepeništa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starog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dela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škole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i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nadstrešnice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podrumskog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ulaza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u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Šetonju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.</a:t>
            </a:r>
          </a:p>
          <a:p>
            <a:pPr algn="ctr"/>
            <a:endParaRPr lang="sr-Latn-RS" sz="1700" b="1" dirty="0">
              <a:solidFill>
                <a:schemeClr val="bg1"/>
              </a:solidFill>
              <a:cs typeface="Narkisim" pitchFamily="34" charset="-79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599" y="1295400"/>
            <a:ext cx="3733801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53000" y="1371600"/>
            <a:ext cx="3651798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393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1" y="0"/>
            <a:ext cx="8935719" cy="66293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2000" y="228600"/>
            <a:ext cx="7772400" cy="1631216"/>
          </a:xfrm>
          <a:prstGeom prst="rect">
            <a:avLst/>
          </a:prstGeom>
          <a:ln>
            <a:prstDash val="sys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Ove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godine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Lokalna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samouprava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je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iz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bud</a:t>
            </a:r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ž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eta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opštine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endParaRPr lang="sr-Latn-R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izdvojila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finansijska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sredstva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endParaRPr lang="sr-Latn-R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za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novu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dečju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igraonicu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,,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Dečje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carstvo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” </a:t>
            </a:r>
            <a:endParaRPr lang="en-U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u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naselju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Vezičevo</a:t>
            </a:r>
            <a:endParaRPr lang="sr-Latn-RS" sz="2000" b="1" dirty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endParaRPr lang="sr-Latn-RS" sz="2000" b="1" dirty="0">
              <a:solidFill>
                <a:schemeClr val="bg1"/>
              </a:solidFill>
              <a:cs typeface="Narkisim" pitchFamily="34" charset="-79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7802" y="1676401"/>
            <a:ext cx="3537199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57936" y="1696619"/>
            <a:ext cx="3570447" cy="4760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393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8839200" cy="66293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5800" y="0"/>
            <a:ext cx="7772400" cy="1323439"/>
          </a:xfrm>
          <a:prstGeom prst="rect">
            <a:avLst/>
          </a:prstGeom>
          <a:ln>
            <a:prstDash val="sys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U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naselju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Ćovdin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postavljena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je nova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dečja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igraonica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,,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Leptirići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”.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Sredstva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za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realizaciju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ovog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projekta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obezbedjena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su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iz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budzeta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opštine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Petrovac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na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Mlavi</a:t>
            </a:r>
            <a:endParaRPr lang="en-U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endParaRPr lang="sr-Latn-RS" sz="2000" b="1" dirty="0">
              <a:solidFill>
                <a:schemeClr val="bg1"/>
              </a:solidFill>
              <a:cs typeface="Narkisim" pitchFamily="34" charset="-79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2600" y="3429000"/>
            <a:ext cx="2350339" cy="3133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7583" y="1295400"/>
            <a:ext cx="3368743" cy="191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74" b="15391"/>
          <a:stretch/>
        </p:blipFill>
        <p:spPr bwMode="auto">
          <a:xfrm>
            <a:off x="4495800" y="3429000"/>
            <a:ext cx="2834822" cy="3119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27984" y="1295401"/>
            <a:ext cx="3312368" cy="191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393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"/>
            <a:ext cx="8839200" cy="655512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800" y="228600"/>
            <a:ext cx="8610600" cy="2246769"/>
          </a:xfrm>
          <a:prstGeom prst="rect">
            <a:avLst/>
          </a:prstGeom>
          <a:ln>
            <a:prstDash val="sys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sr-Latn-RS" sz="2000" b="1" dirty="0">
                <a:solidFill>
                  <a:schemeClr val="bg1"/>
                </a:solidFill>
                <a:cs typeface="Narkisim" pitchFamily="34" charset="-79"/>
              </a:rPr>
              <a:t>Završeno je kompletno pokrivanje područnih odeljenja u Ćovdinu i Ždrelu internetom signalom i rešen je problem protoka interneta u Vezičevu. </a:t>
            </a:r>
            <a:endParaRPr lang="sr-Latn-R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endParaRPr lang="sr-Latn-R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Područna </a:t>
            </a:r>
            <a:r>
              <a:rPr lang="sr-Latn-RS" sz="2000" b="1" dirty="0">
                <a:solidFill>
                  <a:schemeClr val="bg1"/>
                </a:solidFill>
                <a:cs typeface="Narkisim" pitchFamily="34" charset="-79"/>
              </a:rPr>
              <a:t>odeljenja su kompletno pokrivena internet signalom </a:t>
            </a:r>
            <a:endParaRPr lang="sr-Latn-R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u svim zgradama</a:t>
            </a:r>
            <a:endParaRPr lang="sr-Latn-RS" sz="2000" b="1" dirty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endParaRPr lang="sr-Latn-RS" sz="2000" b="1" dirty="0">
              <a:solidFill>
                <a:schemeClr val="bg1"/>
              </a:solidFill>
              <a:cs typeface="Narkisim" pitchFamily="34" charset="-79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" y="2438400"/>
            <a:ext cx="2778596" cy="3704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8"/>
          <a:stretch/>
        </p:blipFill>
        <p:spPr bwMode="auto">
          <a:xfrm>
            <a:off x="6019800" y="2590800"/>
            <a:ext cx="2759709" cy="355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9" t="4456" r="23430" b="13859"/>
          <a:stretch/>
        </p:blipFill>
        <p:spPr bwMode="auto">
          <a:xfrm>
            <a:off x="3262810" y="2475368"/>
            <a:ext cx="2604590" cy="3606817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30157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"/>
            <a:ext cx="8839200" cy="655512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9600" y="152400"/>
            <a:ext cx="4608510" cy="1938992"/>
          </a:xfrm>
          <a:prstGeom prst="rect">
            <a:avLst/>
          </a:prstGeom>
          <a:ln>
            <a:prstDash val="sys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У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подручном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одељењу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у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Ждрелу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отклоњен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је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квар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на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цурењу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радијатора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у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кухињи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и у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тоалету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у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оквиру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система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грејања</a:t>
            </a:r>
            <a:endParaRPr lang="en-U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endParaRPr lang="sr-Latn-RS" sz="2000" b="1" dirty="0">
              <a:solidFill>
                <a:schemeClr val="bg1"/>
              </a:solidFill>
              <a:cs typeface="Narkisim" pitchFamily="34" charset="-79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49"/>
          <a:stretch/>
        </p:blipFill>
        <p:spPr bwMode="auto">
          <a:xfrm>
            <a:off x="458185" y="1905000"/>
            <a:ext cx="4761885" cy="3732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41" b="18417"/>
          <a:stretch/>
        </p:blipFill>
        <p:spPr bwMode="auto">
          <a:xfrm>
            <a:off x="5364088" y="838201"/>
            <a:ext cx="3174041" cy="479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393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1" y="0"/>
            <a:ext cx="8935719" cy="66293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2000" y="0"/>
            <a:ext cx="7924800" cy="1631216"/>
          </a:xfrm>
          <a:prstGeom prst="rect">
            <a:avLst/>
          </a:prstGeom>
          <a:ln>
            <a:prstDash val="sys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Na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predlog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direktora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Vladana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Milića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rukovodioci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JKP 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,,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Izvor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”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su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donirali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našoj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školi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četiri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kante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od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240l</a:t>
            </a:r>
            <a:r>
              <a:rPr lang="sr-Cyrl-RS" sz="2000" b="1" dirty="0" smtClean="0">
                <a:solidFill>
                  <a:schemeClr val="bg1"/>
                </a:solidFill>
                <a:cs typeface="Narkisim" pitchFamily="34" charset="-79"/>
              </a:rPr>
              <a:t>, а </a:t>
            </a:r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uz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pomoć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O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pštine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Petrovac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na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Mlavi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i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mesne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zajednice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Šetonje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naša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škola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je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dobila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i </a:t>
            </a:r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dva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kontejnera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na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korišćenje</a:t>
            </a:r>
            <a:endParaRPr lang="sr-Latn-RS" sz="2000" b="1" dirty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endParaRPr lang="sr-Latn-RS" sz="2000" b="1" dirty="0">
              <a:solidFill>
                <a:schemeClr val="bg1"/>
              </a:solidFill>
              <a:cs typeface="Narkisim" pitchFamily="34" charset="-79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41" b="31711"/>
          <a:stretch/>
        </p:blipFill>
        <p:spPr bwMode="auto">
          <a:xfrm>
            <a:off x="3276600" y="1600201"/>
            <a:ext cx="2072589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04"/>
          <a:stretch/>
        </p:blipFill>
        <p:spPr bwMode="auto">
          <a:xfrm>
            <a:off x="914400" y="4267200"/>
            <a:ext cx="4381932" cy="23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70" b="30281"/>
          <a:stretch/>
        </p:blipFill>
        <p:spPr bwMode="auto">
          <a:xfrm>
            <a:off x="914400" y="1600200"/>
            <a:ext cx="2086000" cy="253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2600" y="1600200"/>
            <a:ext cx="3005754" cy="4994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6" t="14578" b="14448"/>
          <a:stretch/>
        </p:blipFill>
        <p:spPr bwMode="auto">
          <a:xfrm>
            <a:off x="6459391" y="4851578"/>
            <a:ext cx="1720345" cy="17035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393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04" y="0"/>
            <a:ext cx="8862596" cy="64769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2000" y="0"/>
            <a:ext cx="7772400" cy="153888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sz="17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r>
              <a:rPr lang="sr-Cyrl-RS" sz="2000" b="1" dirty="0" smtClean="0">
                <a:solidFill>
                  <a:schemeClr val="bg1"/>
                </a:solidFill>
                <a:cs typeface="Narkisim" pitchFamily="34" charset="-79"/>
              </a:rPr>
              <a:t>Свим нашим ученицима најпре смо пожелели добродошлицу  са жељама за успешну </a:t>
            </a:r>
            <a:endParaRPr lang="en-U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2024/2025. </a:t>
            </a:r>
            <a:r>
              <a:rPr lang="sr-Cyrl-RS" sz="2000" b="1" dirty="0" smtClean="0">
                <a:solidFill>
                  <a:schemeClr val="bg1"/>
                </a:solidFill>
                <a:cs typeface="Narkisim" pitchFamily="34" charset="-79"/>
              </a:rPr>
              <a:t>школску годину</a:t>
            </a:r>
            <a:endParaRPr lang="en-U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endParaRPr lang="sr-Latn-RS" sz="1700" dirty="0"/>
          </a:p>
        </p:txBody>
      </p:sp>
      <p:pic>
        <p:nvPicPr>
          <p:cNvPr id="10" name="Picture 2" descr="20+ Setings Stock Illustrations, Royalty-Free Vector Graphics &amp; Clip Art -  iStock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05479" y="1295400"/>
            <a:ext cx="8625651" cy="499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42910" y="4216084"/>
            <a:ext cx="1552826" cy="20704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48966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1" y="0"/>
            <a:ext cx="8935719" cy="67055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2000" y="0"/>
            <a:ext cx="7772400" cy="1323439"/>
          </a:xfrm>
          <a:prstGeom prst="rect">
            <a:avLst/>
          </a:prstGeom>
          <a:ln>
            <a:prstDash val="sys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sr-Latn-R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Na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predlog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direktora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škole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Vladana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Milića</a:t>
            </a:r>
            <a:r>
              <a:rPr lang="sr-Cyrl-RS" sz="2000" b="1" dirty="0" smtClean="0">
                <a:solidFill>
                  <a:schemeClr val="bg1"/>
                </a:solidFill>
                <a:cs typeface="Narkisim" pitchFamily="34" charset="-79"/>
              </a:rPr>
              <a:t>,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endParaRPr lang="sr-Cyrl-R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očišćen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je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kanal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iznad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kuhinje</a:t>
            </a:r>
            <a:endParaRPr lang="sr-Latn-RS" sz="2000" b="1" dirty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endParaRPr lang="sr-Latn-RS" sz="2000" b="1" dirty="0">
              <a:solidFill>
                <a:schemeClr val="bg1"/>
              </a:solidFill>
              <a:cs typeface="Narkisim" pitchFamily="34" charset="-79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2519" y="1447800"/>
            <a:ext cx="4609559" cy="226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24127" y="1447800"/>
            <a:ext cx="2846335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9032" y="3873370"/>
            <a:ext cx="4623047" cy="2679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393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8839199" cy="66293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399" y="0"/>
            <a:ext cx="8839199" cy="1631216"/>
          </a:xfrm>
          <a:prstGeom prst="rect">
            <a:avLst/>
          </a:prstGeom>
          <a:ln>
            <a:prstDash val="sys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sr-Latn-R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Na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predlog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direktora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škole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Vladana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Milića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održana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je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radna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akcija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pomoćnih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radnika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roditelja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i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učiteljice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Brankice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Nikolić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na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sređivanju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učionice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u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područnom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odeljenju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u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Vezičevu</a:t>
            </a:r>
            <a:endParaRPr lang="sr-Latn-R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endParaRPr lang="sr-Latn-RS" sz="2000" b="1" dirty="0">
              <a:solidFill>
                <a:schemeClr val="bg1"/>
              </a:solidFill>
              <a:cs typeface="Narkisim" pitchFamily="34" charset="-79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90" b="12636"/>
          <a:stretch/>
        </p:blipFill>
        <p:spPr bwMode="auto">
          <a:xfrm>
            <a:off x="4724400" y="1440036"/>
            <a:ext cx="1676400" cy="227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07110" y="1476907"/>
            <a:ext cx="1723995" cy="2298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71800" y="3775568"/>
            <a:ext cx="3352800" cy="27401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" y="3200400"/>
            <a:ext cx="2400299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96050" y="3200400"/>
            <a:ext cx="2445734" cy="3260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393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8839200" cy="66293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5800" y="0"/>
            <a:ext cx="7772400" cy="1631216"/>
          </a:xfrm>
          <a:prstGeom prst="rect">
            <a:avLst/>
          </a:prstGeom>
          <a:ln>
            <a:prstDash val="sys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sr-Latn-R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На </a:t>
            </a:r>
            <a:r>
              <a:rPr lang="sr-Latn-RS" sz="2000" b="1" dirty="0">
                <a:solidFill>
                  <a:schemeClr val="bg1"/>
                </a:solidFill>
                <a:cs typeface="Narkisim" pitchFamily="34" charset="-79"/>
              </a:rPr>
              <a:t>предлог директора школе Владана Милића урађено сређивање и фарбање позорнице и пода позорнице од стране помоћних радника у школској сали у </a:t>
            </a:r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Шетоњу</a:t>
            </a:r>
            <a:endParaRPr lang="sr-Latn-RS" sz="2000" b="1" dirty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endParaRPr lang="sr-Latn-RS" sz="2000" b="1" dirty="0">
              <a:solidFill>
                <a:schemeClr val="bg1"/>
              </a:solidFill>
              <a:cs typeface="Narkisim" pitchFamily="34" charset="-79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0" y="1676400"/>
            <a:ext cx="5105400" cy="2228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0" y="4191000"/>
            <a:ext cx="515602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6096000" y="1752600"/>
            <a:ext cx="20574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57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8763000" cy="66293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400" y="0"/>
            <a:ext cx="8763000" cy="1323439"/>
          </a:xfrm>
          <a:prstGeom prst="rect">
            <a:avLst/>
          </a:prstGeom>
          <a:ln>
            <a:prstDash val="sys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sr-Latn-R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Na </a:t>
            </a:r>
            <a:r>
              <a:rPr lang="sr-Latn-RS" sz="2000" b="1" dirty="0">
                <a:solidFill>
                  <a:schemeClr val="bg1"/>
                </a:solidFill>
                <a:cs typeface="Narkisim" pitchFamily="34" charset="-79"/>
              </a:rPr>
              <a:t>predlog direktora škole Vladana Milića prefarbane su klupe za sedenje od strane pomoćnih radnika u centralnoj školi u </a:t>
            </a:r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Šetonju</a:t>
            </a:r>
          </a:p>
          <a:p>
            <a:pPr algn="ctr"/>
            <a:endParaRPr lang="sr-Latn-RS" sz="2000" b="1" dirty="0">
              <a:solidFill>
                <a:schemeClr val="bg1"/>
              </a:solidFill>
              <a:cs typeface="Narkisim" pitchFamily="34" charset="-79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199" y="1447800"/>
            <a:ext cx="5239793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1200" y="1447800"/>
            <a:ext cx="3124200" cy="441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3000" y="4038600"/>
            <a:ext cx="3610792" cy="2469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57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"/>
            <a:ext cx="8763000" cy="655512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5800" y="228600"/>
            <a:ext cx="7772400" cy="1323439"/>
          </a:xfrm>
          <a:prstGeom prst="rect">
            <a:avLst/>
          </a:prstGeom>
          <a:ln>
            <a:prstDash val="sys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sr-Latn-R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Нови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радови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у </a:t>
            </a:r>
            <a:r>
              <a:rPr lang="sr-Cyrl-RS" sz="2000" b="1" dirty="0" smtClean="0">
                <a:solidFill>
                  <a:schemeClr val="bg1"/>
                </a:solidFill>
                <a:cs typeface="Narkisim" pitchFamily="34" charset="-79"/>
              </a:rPr>
              <a:t>матичној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школи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у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Шетоњу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endParaRPr lang="sr-Cyrl-R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од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стране</a:t>
            </a:r>
            <a:r>
              <a:rPr lang="sr-Cyrl-RS" sz="2000" b="1" dirty="0" smtClean="0">
                <a:solidFill>
                  <a:schemeClr val="bg1"/>
                </a:solidFill>
                <a:cs typeface="Narkisim" pitchFamily="34" charset="-79"/>
              </a:rPr>
              <a:t> наших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помоћних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радника</a:t>
            </a:r>
            <a:endParaRPr lang="sr-Latn-R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endParaRPr lang="sr-Latn-RS" sz="2000" b="1" dirty="0">
              <a:solidFill>
                <a:schemeClr val="bg1"/>
              </a:solidFill>
              <a:cs typeface="Narkisim" pitchFamily="34" charset="-79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56"/>
          <a:stretch/>
        </p:blipFill>
        <p:spPr bwMode="auto">
          <a:xfrm>
            <a:off x="2051720" y="1728651"/>
            <a:ext cx="2207168" cy="435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38"/>
          <a:stretch/>
        </p:blipFill>
        <p:spPr bwMode="auto">
          <a:xfrm>
            <a:off x="5076056" y="1657095"/>
            <a:ext cx="2237937" cy="442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57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1"/>
            <a:ext cx="8839201" cy="6629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8200" y="0"/>
            <a:ext cx="7772400" cy="1631216"/>
          </a:xfrm>
          <a:prstGeom prst="rect">
            <a:avLst/>
          </a:prstGeom>
          <a:ln>
            <a:prstDash val="sys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sr-Latn-R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U </a:t>
            </a:r>
            <a:r>
              <a:rPr lang="sr-Latn-RS" sz="2000" b="1" dirty="0">
                <a:solidFill>
                  <a:schemeClr val="bg1"/>
                </a:solidFill>
                <a:cs typeface="Narkisim" pitchFamily="34" charset="-79"/>
              </a:rPr>
              <a:t>područnom odeljenju u </a:t>
            </a:r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Ždrelu, zahvaljujući pomoćnim radnicima </a:t>
            </a:r>
            <a:r>
              <a:rPr lang="sr-Latn-RS" sz="2000" b="1" dirty="0">
                <a:solidFill>
                  <a:schemeClr val="bg1"/>
                </a:solidFill>
                <a:cs typeface="Narkisim" pitchFamily="34" charset="-79"/>
              </a:rPr>
              <a:t>zasađen je voćnjak i sređena je živa </a:t>
            </a:r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ograda</a:t>
            </a:r>
            <a:r>
              <a:rPr lang="sr-Cyrl-RS" sz="2000" b="1" dirty="0" smtClean="0">
                <a:solidFill>
                  <a:schemeClr val="bg1"/>
                </a:solidFill>
                <a:cs typeface="Narkisim" pitchFamily="34" charset="-79"/>
              </a:rPr>
              <a:t>, </a:t>
            </a:r>
            <a:r>
              <a:rPr lang="sr-Latn-RS" sz="2000" b="1" dirty="0">
                <a:solidFill>
                  <a:schemeClr val="bg1"/>
                </a:solidFill>
                <a:cs typeface="Narkisim" pitchFamily="34" charset="-79"/>
              </a:rPr>
              <a:t>sređena je i pokošena trava oko školskih </a:t>
            </a:r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stanova</a:t>
            </a:r>
          </a:p>
          <a:p>
            <a:pPr algn="ctr"/>
            <a:endParaRPr lang="sr-Latn-RS" sz="2000" b="1" dirty="0">
              <a:solidFill>
                <a:schemeClr val="bg1"/>
              </a:solidFill>
              <a:cs typeface="Narkisim" pitchFamily="34" charset="-79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4" b="7353"/>
          <a:stretch/>
        </p:blipFill>
        <p:spPr bwMode="auto">
          <a:xfrm rot="16200000">
            <a:off x="667800" y="3506427"/>
            <a:ext cx="2912371" cy="333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71" b="33215"/>
          <a:stretch/>
        </p:blipFill>
        <p:spPr bwMode="auto">
          <a:xfrm>
            <a:off x="6172200" y="3685389"/>
            <a:ext cx="2362200" cy="294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2258" y="1672203"/>
            <a:ext cx="3363558" cy="182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42" b="39942"/>
          <a:stretch/>
        </p:blipFill>
        <p:spPr bwMode="auto">
          <a:xfrm>
            <a:off x="5704408" y="1693162"/>
            <a:ext cx="2874387" cy="177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9" b="12347"/>
          <a:stretch/>
        </p:blipFill>
        <p:spPr bwMode="auto">
          <a:xfrm>
            <a:off x="3866487" y="3717032"/>
            <a:ext cx="2181165" cy="29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" b="9886"/>
          <a:stretch/>
        </p:blipFill>
        <p:spPr bwMode="auto">
          <a:xfrm>
            <a:off x="4139951" y="1693162"/>
            <a:ext cx="1420535" cy="180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57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4800"/>
            <a:ext cx="3810000" cy="62116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04800"/>
            <a:ext cx="4220592" cy="621165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857752" y="4724400"/>
            <a:ext cx="37528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sr-Cyrl-RS" b="1" dirty="0" smtClean="0">
                <a:solidFill>
                  <a:schemeClr val="bg1"/>
                </a:solidFill>
                <a:cs typeface="Narkisim" pitchFamily="34" charset="-79"/>
              </a:rPr>
              <a:t>УСПЕСИ</a:t>
            </a:r>
            <a:endParaRPr lang="en-US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r"/>
            <a:r>
              <a:rPr lang="sr-Cyrl-RS" b="1" dirty="0" smtClean="0">
                <a:solidFill>
                  <a:schemeClr val="bg1"/>
                </a:solidFill>
                <a:cs typeface="Narkisim" pitchFamily="34" charset="-79"/>
              </a:rPr>
              <a:t>НАШИХ УЧЕНИКА И НАСТАВНИКА</a:t>
            </a:r>
            <a:r>
              <a:rPr lang="sr-Cyrl-RS" b="1" dirty="0">
                <a:solidFill>
                  <a:schemeClr val="bg1"/>
                </a:solidFill>
                <a:cs typeface="Narkisim" pitchFamily="34" charset="-79"/>
              </a:rPr>
              <a:t/>
            </a:r>
            <a:br>
              <a:rPr lang="sr-Cyrl-RS" b="1" dirty="0">
                <a:solidFill>
                  <a:schemeClr val="bg1"/>
                </a:solidFill>
                <a:cs typeface="Narkisim" pitchFamily="34" charset="-79"/>
              </a:rPr>
            </a:br>
            <a:r>
              <a:rPr lang="sr-Cyrl-RS" b="1" dirty="0">
                <a:solidFill>
                  <a:schemeClr val="bg1"/>
                </a:solidFill>
                <a:cs typeface="Narkisim" pitchFamily="34" charset="-79"/>
              </a:rPr>
              <a:t>у </a:t>
            </a:r>
            <a:r>
              <a:rPr lang="sr-Cyrl-RS" b="1" dirty="0" smtClean="0">
                <a:solidFill>
                  <a:schemeClr val="bg1"/>
                </a:solidFill>
                <a:cs typeface="Narkisim" pitchFamily="34" charset="-79"/>
              </a:rPr>
              <a:t>202</a:t>
            </a:r>
            <a:r>
              <a:rPr lang="en-US" b="1" dirty="0" smtClean="0">
                <a:solidFill>
                  <a:schemeClr val="bg1"/>
                </a:solidFill>
                <a:cs typeface="Narkisim" pitchFamily="34" charset="-79"/>
              </a:rPr>
              <a:t>4</a:t>
            </a:r>
            <a:r>
              <a:rPr lang="sr-Cyrl-RS" b="1" dirty="0" smtClean="0">
                <a:solidFill>
                  <a:schemeClr val="bg1"/>
                </a:solidFill>
                <a:cs typeface="Narkisim" pitchFamily="34" charset="-79"/>
              </a:rPr>
              <a:t>/202</a:t>
            </a:r>
            <a:r>
              <a:rPr lang="en-US" b="1" dirty="0" smtClean="0">
                <a:solidFill>
                  <a:schemeClr val="bg1"/>
                </a:solidFill>
                <a:cs typeface="Narkisim" pitchFamily="34" charset="-79"/>
              </a:rPr>
              <a:t>5</a:t>
            </a:r>
            <a:r>
              <a:rPr lang="sr-Cyrl-RS" b="1" dirty="0" smtClean="0">
                <a:solidFill>
                  <a:schemeClr val="bg1"/>
                </a:solidFill>
                <a:cs typeface="Narkisim" pitchFamily="34" charset="-79"/>
              </a:rPr>
              <a:t>. </a:t>
            </a:r>
            <a:r>
              <a:rPr lang="sr-Cyrl-RS" b="1" dirty="0">
                <a:solidFill>
                  <a:schemeClr val="bg1"/>
                </a:solidFill>
                <a:cs typeface="Narkisim" pitchFamily="34" charset="-79"/>
              </a:rPr>
              <a:t>години</a:t>
            </a:r>
            <a:endParaRPr lang="sr-Latn-R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29200" y="1605260"/>
            <a:ext cx="3462619" cy="25969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0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85800" y="838200"/>
            <a:ext cx="7772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cs typeface="Narkisim" pitchFamily="34" charset="-79"/>
              </a:rPr>
              <a:t>TEXT</a:t>
            </a:r>
            <a:endParaRPr lang="sr-Latn-R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56584" y="3861048"/>
            <a:ext cx="1682694" cy="168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7510" y="3861048"/>
            <a:ext cx="1682694" cy="168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18842" y="1760734"/>
            <a:ext cx="1682694" cy="168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0152" y="1731393"/>
            <a:ext cx="1682694" cy="168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64958" y="3826274"/>
            <a:ext cx="1682694" cy="168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9" y="116632"/>
            <a:ext cx="8903961" cy="6543912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81400" y="2286000"/>
            <a:ext cx="2297825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120019" y="228600"/>
            <a:ext cx="8776523" cy="1323439"/>
          </a:xfrm>
          <a:prstGeom prst="rect">
            <a:avLst/>
          </a:prstGeom>
          <a:ln>
            <a:prstDash val="sys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Učen</a:t>
            </a:r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i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ci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naše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škole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su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osvojili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dva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druga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m</a:t>
            </a:r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e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sta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na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okružnom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takmičenju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: </a:t>
            </a:r>
            <a:endParaRPr lang="en-U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Ema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Jović</a:t>
            </a:r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, učenica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V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razred</a:t>
            </a:r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a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2.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mesto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u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trci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na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300m, </a:t>
            </a:r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a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Matija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Radisavljević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učenik VII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razred</a:t>
            </a:r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a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2.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mesto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u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bacanj</a:t>
            </a:r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u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kugle</a:t>
            </a:r>
            <a:endParaRPr lang="sr-Latn-RS" sz="2000" b="1" dirty="0">
              <a:solidFill>
                <a:schemeClr val="bg1"/>
              </a:solidFill>
              <a:cs typeface="Narkisim" pitchFamily="34" charset="-79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6038" y="1752600"/>
            <a:ext cx="3238642" cy="4318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4"/>
          <a:stretch>
            <a:fillRect/>
          </a:stretch>
        </p:blipFill>
        <p:spPr bwMode="auto">
          <a:xfrm>
            <a:off x="6082000" y="1752600"/>
            <a:ext cx="2814542" cy="4343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013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85800" y="838200"/>
            <a:ext cx="7772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cs typeface="Narkisim" pitchFamily="34" charset="-79"/>
              </a:rPr>
              <a:t>TEXT</a:t>
            </a:r>
            <a:endParaRPr lang="sr-Latn-R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56584" y="3861048"/>
            <a:ext cx="1682694" cy="168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7510" y="3861048"/>
            <a:ext cx="1682694" cy="168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18842" y="1760734"/>
            <a:ext cx="1682694" cy="168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0152" y="1731393"/>
            <a:ext cx="1682694" cy="168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64958" y="3826274"/>
            <a:ext cx="1682694" cy="168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9" y="116632"/>
            <a:ext cx="8903961" cy="6543912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32950" y="1408983"/>
            <a:ext cx="3678095" cy="49041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7" name="Rectangle 16"/>
          <p:cNvSpPr/>
          <p:nvPr/>
        </p:nvSpPr>
        <p:spPr>
          <a:xfrm>
            <a:off x="838200" y="479680"/>
            <a:ext cx="7772400" cy="1015663"/>
          </a:xfrm>
          <a:prstGeom prst="rect">
            <a:avLst/>
          </a:prstGeom>
          <a:ln>
            <a:prstDash val="sys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N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a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sportskim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igrama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najmlađeg uzrasta ekipa 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"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Lavovi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"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iz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Šetonja</a:t>
            </a:r>
            <a:endParaRPr lang="sr-Latn-R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osvojila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je </a:t>
            </a:r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1. mesto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endParaRPr lang="sr-Latn-RS" sz="2000" b="1" dirty="0" smtClean="0">
              <a:solidFill>
                <a:schemeClr val="bg1"/>
              </a:solidFill>
              <a:cs typeface="Narkisim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75277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85800" y="838200"/>
            <a:ext cx="7772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cs typeface="Narkisim" pitchFamily="34" charset="-79"/>
              </a:rPr>
              <a:t>TEXT</a:t>
            </a:r>
            <a:endParaRPr lang="sr-Latn-R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56584" y="3861048"/>
            <a:ext cx="1682694" cy="168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7510" y="3861048"/>
            <a:ext cx="1682694" cy="168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18842" y="1760734"/>
            <a:ext cx="1682694" cy="168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0152" y="1731393"/>
            <a:ext cx="1682694" cy="168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64958" y="3826274"/>
            <a:ext cx="1682694" cy="168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9" y="116632"/>
            <a:ext cx="8903961" cy="6543912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43013" y="1731393"/>
            <a:ext cx="6457971" cy="484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838200" y="479680"/>
            <a:ext cx="7772400" cy="1015663"/>
          </a:xfrm>
          <a:prstGeom prst="rect">
            <a:avLst/>
          </a:prstGeom>
          <a:ln>
            <a:prstDash val="sys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Na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opštinakom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takmičenju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u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odbojci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, </a:t>
            </a:r>
          </a:p>
          <a:p>
            <a:pPr algn="ctr"/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ekipa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devojčica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naše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škole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osvojila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je 2.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mesto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. </a:t>
            </a:r>
            <a:endParaRPr lang="sr-Latn-RS" sz="2000" b="1" dirty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endParaRPr lang="sr-Latn-RS" sz="2000" b="1" dirty="0">
              <a:solidFill>
                <a:schemeClr val="bg1"/>
              </a:solidFill>
              <a:cs typeface="Narkisim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75277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8839200" cy="64769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" y="381000"/>
            <a:ext cx="8229600" cy="101566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cs typeface="Narkisim" pitchFamily="34" charset="-79"/>
              </a:rPr>
              <a:t>Одмах на почетку школске године обележили смо </a:t>
            </a:r>
            <a:endParaRPr lang="en-US" sz="2000" b="1" dirty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r>
              <a:rPr lang="ru-RU" sz="2000" b="1" dirty="0">
                <a:solidFill>
                  <a:schemeClr val="bg1"/>
                </a:solidFill>
                <a:cs typeface="Narkisim" pitchFamily="34" charset="-79"/>
              </a:rPr>
              <a:t>Дан пешачења </a:t>
            </a:r>
            <a:endParaRPr lang="en-US" sz="2000" b="1" dirty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r>
              <a:rPr lang="ru-RU" sz="2000" b="1" dirty="0">
                <a:solidFill>
                  <a:schemeClr val="bg1"/>
                </a:solidFill>
                <a:cs typeface="Narkisim" pitchFamily="34" charset="-79"/>
              </a:rPr>
              <a:t>и сви заједно направили </a:t>
            </a:r>
            <a:r>
              <a:rPr lang="sr-Cyrl-RS" sz="2000" b="1" dirty="0">
                <a:solidFill>
                  <a:schemeClr val="bg1"/>
                </a:solidFill>
                <a:cs typeface="Narkisim" pitchFamily="34" charset="-79"/>
              </a:rPr>
              <a:t>корак ближи здрављу </a:t>
            </a:r>
            <a:endParaRPr lang="en-US" sz="2000" b="1" dirty="0">
              <a:solidFill>
                <a:schemeClr val="bg1"/>
              </a:solidFill>
              <a:cs typeface="Narkisim" pitchFamily="34" charset="-79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981200" y="1676400"/>
            <a:ext cx="5072954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/>
          <a:srcRect r="4744"/>
          <a:stretch>
            <a:fillRect/>
          </a:stretch>
        </p:blipFill>
        <p:spPr bwMode="auto">
          <a:xfrm>
            <a:off x="1981200" y="4114800"/>
            <a:ext cx="5029200" cy="2379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247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85800" y="838200"/>
            <a:ext cx="7772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cs typeface="Narkisim" pitchFamily="34" charset="-79"/>
              </a:rPr>
              <a:t>TEXT</a:t>
            </a:r>
            <a:endParaRPr lang="sr-Latn-R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56584" y="3861048"/>
            <a:ext cx="1682694" cy="168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7510" y="3861048"/>
            <a:ext cx="1682694" cy="168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18842" y="1760734"/>
            <a:ext cx="1682694" cy="168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0152" y="1731393"/>
            <a:ext cx="1682694" cy="168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64958" y="3826274"/>
            <a:ext cx="1682694" cy="168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9" y="116632"/>
            <a:ext cx="8903961" cy="6543912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2"/>
          <a:stretch/>
        </p:blipFill>
        <p:spPr bwMode="auto">
          <a:xfrm>
            <a:off x="333375" y="1981199"/>
            <a:ext cx="4314824" cy="3581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914400" y="228600"/>
            <a:ext cx="7772400" cy="1369606"/>
          </a:xfrm>
          <a:prstGeom prst="rect">
            <a:avLst/>
          </a:prstGeom>
          <a:ln>
            <a:prstDash val="sys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На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општинском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такмичењу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у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рукомету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, </a:t>
            </a:r>
            <a:endParaRPr lang="sr-Latn-R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екипа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дечака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и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екипа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девојчица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наше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школе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, </a:t>
            </a:r>
            <a:endParaRPr lang="sr-Cyrl-R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освојили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су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sr-Cyrl-RS" sz="2000" b="1" dirty="0" smtClean="0">
                <a:solidFill>
                  <a:schemeClr val="bg1"/>
                </a:solidFill>
                <a:cs typeface="Narkisim" pitchFamily="34" charset="-79"/>
              </a:rPr>
              <a:t>по </a:t>
            </a:r>
          </a:p>
          <a:p>
            <a:pPr algn="ctr"/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2.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место</a:t>
            </a:r>
            <a:endParaRPr lang="sr-Latn-RS" sz="2000" b="1" dirty="0">
              <a:solidFill>
                <a:schemeClr val="bg1"/>
              </a:solidFill>
              <a:cs typeface="Narkisim" pitchFamily="34" charset="-79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95"/>
          <a:stretch/>
        </p:blipFill>
        <p:spPr bwMode="auto">
          <a:xfrm>
            <a:off x="4775198" y="1981199"/>
            <a:ext cx="4054478" cy="3581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77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85800" y="838200"/>
            <a:ext cx="7772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cs typeface="Narkisim" pitchFamily="34" charset="-79"/>
              </a:rPr>
              <a:t>TEXT</a:t>
            </a:r>
            <a:endParaRPr lang="sr-Latn-R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56584" y="3861048"/>
            <a:ext cx="1682694" cy="168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7510" y="3861048"/>
            <a:ext cx="1682694" cy="168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18842" y="1760734"/>
            <a:ext cx="1682694" cy="168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0152" y="1731393"/>
            <a:ext cx="1682694" cy="168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64958" y="3826274"/>
            <a:ext cx="1682694" cy="168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9" y="116632"/>
            <a:ext cx="8903961" cy="6543912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6" t="19754" r="17933"/>
          <a:stretch>
            <a:fillRect/>
          </a:stretch>
        </p:blipFill>
        <p:spPr bwMode="auto">
          <a:xfrm>
            <a:off x="2869143" y="2438400"/>
            <a:ext cx="3200400" cy="2860292"/>
          </a:xfrm>
          <a:prstGeom prst="rect">
            <a:avLst/>
          </a:prstGeom>
          <a:noFill/>
          <a:extLst/>
        </p:spPr>
      </p:pic>
      <p:sp>
        <p:nvSpPr>
          <p:cNvPr id="17" name="Rectangle 16"/>
          <p:cNvSpPr/>
          <p:nvPr/>
        </p:nvSpPr>
        <p:spPr>
          <a:xfrm>
            <a:off x="381000" y="228600"/>
            <a:ext cx="8305800" cy="1323439"/>
          </a:xfrm>
          <a:prstGeom prst="rect">
            <a:avLst/>
          </a:prstGeom>
          <a:ln>
            <a:prstDash val="sys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Dana</a:t>
            </a:r>
            <a:r>
              <a:rPr lang="sr-Cyrl-R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9.aprila</a:t>
            </a:r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na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opštinskom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takmičenju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u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malom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fudbalu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endParaRPr lang="sr-Latn-R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ekipa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devojčica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osvojila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je </a:t>
            </a:r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1.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mesto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dok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je </a:t>
            </a:r>
            <a:endParaRPr lang="sr-Latn-R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ekipa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dečaka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osvojila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4.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mesto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.</a:t>
            </a:r>
            <a:endParaRPr lang="sr-Latn-RS" sz="2000" b="1" dirty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endParaRPr lang="sr-Latn-RS" sz="2000" b="1" dirty="0">
              <a:solidFill>
                <a:schemeClr val="bg1"/>
              </a:solidFill>
              <a:cs typeface="Narkisim" pitchFamily="34" charset="-79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" y="2209800"/>
            <a:ext cx="2435058" cy="32467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00800" y="2133600"/>
            <a:ext cx="2520280" cy="33603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5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85800" y="838200"/>
            <a:ext cx="7772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cs typeface="Narkisim" pitchFamily="34" charset="-79"/>
              </a:rPr>
              <a:t>TEXT</a:t>
            </a:r>
            <a:endParaRPr lang="sr-Latn-R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56584" y="3861048"/>
            <a:ext cx="1682694" cy="168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7510" y="3861048"/>
            <a:ext cx="1682694" cy="168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18842" y="1760734"/>
            <a:ext cx="1682694" cy="168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0152" y="1731393"/>
            <a:ext cx="1682694" cy="168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64958" y="3826274"/>
            <a:ext cx="1682694" cy="168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9" y="116632"/>
            <a:ext cx="8903961" cy="6543912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0" y="1752600"/>
            <a:ext cx="6453100" cy="483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838200" y="479680"/>
            <a:ext cx="7772400" cy="1938992"/>
          </a:xfrm>
          <a:prstGeom prst="rect">
            <a:avLst/>
          </a:prstGeom>
          <a:ln>
            <a:prstDash val="sys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Dana</a:t>
            </a:r>
            <a:r>
              <a:rPr lang="sr-Cyrl-R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8. maja, u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čenice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naše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škole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su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osvojile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sr-Cyrl-RS" sz="2000" b="1" dirty="0" smtClean="0">
                <a:solidFill>
                  <a:schemeClr val="bg1"/>
                </a:solidFill>
                <a:cs typeface="Narkisim" pitchFamily="34" charset="-79"/>
              </a:rPr>
              <a:t>2.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mesto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na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okružnom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takmičenju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u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malom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fudbalu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. </a:t>
            </a:r>
            <a:endParaRPr lang="sr-Latn-R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endParaRPr lang="sr-Latn-R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Čestitamo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učenicama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i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nastavniku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fizičkog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i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zdravstvenog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obrazovanja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Vladanu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Skuratenku</a:t>
            </a:r>
            <a:endParaRPr lang="sr-Latn-RS" sz="2000" b="1" dirty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endParaRPr lang="sr-Latn-RS" sz="2000" b="1" dirty="0">
              <a:solidFill>
                <a:schemeClr val="bg1"/>
              </a:solidFill>
              <a:cs typeface="Narkisim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9885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85800" y="838200"/>
            <a:ext cx="7772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cs typeface="Narkisim" pitchFamily="34" charset="-79"/>
              </a:rPr>
              <a:t>TEXT</a:t>
            </a:r>
            <a:endParaRPr lang="sr-Latn-R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56584" y="3861048"/>
            <a:ext cx="1682694" cy="168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7510" y="3861048"/>
            <a:ext cx="1682694" cy="168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18842" y="1760734"/>
            <a:ext cx="1682694" cy="168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0152" y="1731393"/>
            <a:ext cx="1682694" cy="168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64958" y="3826274"/>
            <a:ext cx="1682694" cy="168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9" y="116632"/>
            <a:ext cx="8903961" cy="654391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33400" y="260648"/>
            <a:ext cx="8077200" cy="4093428"/>
          </a:xfrm>
          <a:prstGeom prst="rect">
            <a:avLst/>
          </a:prstGeom>
          <a:ln>
            <a:prstDash val="sys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U 20</a:t>
            </a:r>
            <a:r>
              <a:rPr lang="sr-Latn-RS" sz="2000" b="1" dirty="0">
                <a:solidFill>
                  <a:schemeClr val="bg1"/>
                </a:solidFill>
                <a:cs typeface="Narkisim" pitchFamily="34" charset="-79"/>
              </a:rPr>
              <a:t>. </a:t>
            </a:r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Memorijalnoj atletskoj trci </a:t>
            </a:r>
            <a:r>
              <a:rPr lang="sr-Latn-RS" sz="2000" b="1" dirty="0">
                <a:solidFill>
                  <a:schemeClr val="bg1"/>
                </a:solidFill>
                <a:cs typeface="Narkisim" pitchFamily="34" charset="-79"/>
              </a:rPr>
              <a:t>Dragutin Tomašević </a:t>
            </a:r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gde su učestvovali i </a:t>
            </a:r>
            <a:r>
              <a:rPr lang="sr-Latn-RS" sz="2000" b="1" dirty="0">
                <a:solidFill>
                  <a:schemeClr val="bg1"/>
                </a:solidFill>
                <a:cs typeface="Narkisim" pitchFamily="34" charset="-79"/>
              </a:rPr>
              <a:t>naši učenici </a:t>
            </a:r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postignuti su sjajni rezultati :</a:t>
            </a:r>
            <a:endParaRPr lang="sr-Cyrl-R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endParaRPr lang="sr-Latn-RS" sz="2000" b="1" dirty="0">
              <a:solidFill>
                <a:schemeClr val="bg1"/>
              </a:solidFill>
              <a:cs typeface="Narkisim" pitchFamily="34" charset="-79"/>
            </a:endParaRPr>
          </a:p>
          <a:p>
            <a:r>
              <a:rPr lang="sr-Latn-RS" sz="2000" b="1" dirty="0">
                <a:solidFill>
                  <a:schemeClr val="bg1"/>
                </a:solidFill>
                <a:cs typeface="Narkisim" pitchFamily="34" charset="-79"/>
              </a:rPr>
              <a:t>- Vukašin Ranković (VI razred) </a:t>
            </a:r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– 1. mesto </a:t>
            </a:r>
            <a:endParaRPr lang="sr-Latn-RS" sz="2000" b="1" dirty="0">
              <a:solidFill>
                <a:schemeClr val="bg1"/>
              </a:solidFill>
              <a:cs typeface="Narkisim" pitchFamily="34" charset="-79"/>
            </a:endParaRPr>
          </a:p>
          <a:p>
            <a:r>
              <a:rPr lang="sr-Latn-RS" sz="2000" b="1" dirty="0">
                <a:solidFill>
                  <a:schemeClr val="bg1"/>
                </a:solidFill>
                <a:cs typeface="Narkisim" pitchFamily="34" charset="-79"/>
              </a:rPr>
              <a:t>- Novak Grujić </a:t>
            </a:r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(II-2</a:t>
            </a:r>
            <a:r>
              <a:rPr lang="sr-Latn-RS" sz="2000" b="1" dirty="0">
                <a:solidFill>
                  <a:schemeClr val="bg1"/>
                </a:solidFill>
                <a:cs typeface="Narkisim" pitchFamily="34" charset="-79"/>
              </a:rPr>
              <a:t>) </a:t>
            </a:r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– 1. mesto </a:t>
            </a:r>
            <a:endParaRPr lang="sr-Latn-RS" sz="2000" b="1" dirty="0">
              <a:solidFill>
                <a:schemeClr val="bg1"/>
              </a:solidFill>
              <a:cs typeface="Narkisim" pitchFamily="34" charset="-79"/>
            </a:endParaRPr>
          </a:p>
          <a:p>
            <a:r>
              <a:rPr lang="sr-Latn-RS" sz="2000" b="1" dirty="0">
                <a:solidFill>
                  <a:schemeClr val="bg1"/>
                </a:solidFill>
                <a:cs typeface="Narkisim" pitchFamily="34" charset="-79"/>
              </a:rPr>
              <a:t>- Luka Ljubisavljević </a:t>
            </a:r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( </a:t>
            </a:r>
            <a:r>
              <a:rPr lang="sr-Latn-RS" sz="2000" b="1" dirty="0">
                <a:solidFill>
                  <a:schemeClr val="bg1"/>
                </a:solidFill>
                <a:cs typeface="Narkisim" pitchFamily="34" charset="-79"/>
              </a:rPr>
              <a:t>III-1) </a:t>
            </a:r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– 3. mesto </a:t>
            </a:r>
            <a:endParaRPr lang="sr-Latn-RS" sz="2000" b="1" dirty="0">
              <a:solidFill>
                <a:schemeClr val="bg1"/>
              </a:solidFill>
              <a:cs typeface="Narkisim" pitchFamily="34" charset="-79"/>
            </a:endParaRPr>
          </a:p>
          <a:p>
            <a:r>
              <a:rPr lang="sr-Latn-RS" sz="2000" b="1" dirty="0">
                <a:solidFill>
                  <a:schemeClr val="bg1"/>
                </a:solidFill>
                <a:cs typeface="Narkisim" pitchFamily="34" charset="-79"/>
              </a:rPr>
              <a:t>- Ema Jović (V razred) </a:t>
            </a:r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– 3. mesto </a:t>
            </a:r>
            <a:endParaRPr lang="sr-Latn-RS" sz="2000" b="1" dirty="0">
              <a:solidFill>
                <a:schemeClr val="bg1"/>
              </a:solidFill>
              <a:cs typeface="Narkisim" pitchFamily="34" charset="-79"/>
            </a:endParaRPr>
          </a:p>
          <a:p>
            <a:r>
              <a:rPr lang="sr-Latn-RS" sz="2000" b="1" dirty="0">
                <a:solidFill>
                  <a:schemeClr val="bg1"/>
                </a:solidFill>
                <a:cs typeface="Narkisim" pitchFamily="34" charset="-79"/>
              </a:rPr>
              <a:t>- Đorđe Nikolić (V razred) </a:t>
            </a:r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– 3. mesto </a:t>
            </a:r>
            <a:endParaRPr lang="sr-Latn-RS" sz="2000" b="1" dirty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endParaRPr lang="sr-Cyrl-R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Čestitamo </a:t>
            </a:r>
            <a:r>
              <a:rPr lang="sr-Latn-RS" sz="2000" b="1" dirty="0">
                <a:solidFill>
                  <a:schemeClr val="bg1"/>
                </a:solidFill>
                <a:cs typeface="Narkisim" pitchFamily="34" charset="-79"/>
              </a:rPr>
              <a:t>učenicima, učiteljicama Mariji Savić i Violeti Miladinović, i nastavniku fizičkog i zdravstvenog obrazovanja Vladanu Skuratenku</a:t>
            </a:r>
          </a:p>
          <a:p>
            <a:pPr algn="ctr"/>
            <a:endParaRPr lang="sr-Latn-RS" sz="2000" b="1" dirty="0">
              <a:solidFill>
                <a:schemeClr val="bg1"/>
              </a:solidFill>
              <a:cs typeface="Narkisim" pitchFamily="34" charset="-79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2971800" y="4495800"/>
            <a:ext cx="3185411" cy="2123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5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85800" y="838200"/>
            <a:ext cx="7772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cs typeface="Narkisim" pitchFamily="34" charset="-79"/>
              </a:rPr>
              <a:t>TEXT</a:t>
            </a:r>
            <a:endParaRPr lang="sr-Latn-R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56584" y="3861048"/>
            <a:ext cx="1682694" cy="168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7510" y="3861048"/>
            <a:ext cx="1682694" cy="168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18842" y="1760734"/>
            <a:ext cx="1682694" cy="168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0152" y="1731393"/>
            <a:ext cx="1682694" cy="168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64958" y="3826274"/>
            <a:ext cx="1682694" cy="168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9" y="116632"/>
            <a:ext cx="8903961" cy="6543912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" y="228600"/>
            <a:ext cx="4191000" cy="344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/>
          <a:srcRect t="10548" b="26163"/>
          <a:stretch>
            <a:fillRect/>
          </a:stretch>
        </p:blipFill>
        <p:spPr bwMode="auto">
          <a:xfrm>
            <a:off x="2590800" y="3810000"/>
            <a:ext cx="3407701" cy="287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24400" y="228600"/>
            <a:ext cx="420228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304800" y="3810000"/>
            <a:ext cx="2156700" cy="287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6096000" y="3810000"/>
            <a:ext cx="2156700" cy="287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5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85800" y="838200"/>
            <a:ext cx="7772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cs typeface="Narkisim" pitchFamily="34" charset="-79"/>
              </a:rPr>
              <a:t>TEXT</a:t>
            </a:r>
            <a:endParaRPr lang="sr-Latn-R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56584" y="3861048"/>
            <a:ext cx="1682694" cy="168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7510" y="3861048"/>
            <a:ext cx="1682694" cy="168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18842" y="1760734"/>
            <a:ext cx="1682694" cy="168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0152" y="1731393"/>
            <a:ext cx="1682694" cy="168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64958" y="3826274"/>
            <a:ext cx="1682694" cy="168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9" y="116632"/>
            <a:ext cx="8903961" cy="654391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838200" y="228600"/>
            <a:ext cx="7772400" cy="3170099"/>
          </a:xfrm>
          <a:prstGeom prst="rect">
            <a:avLst/>
          </a:prstGeom>
          <a:ln>
            <a:prstDash val="sys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Učenici </a:t>
            </a:r>
            <a:r>
              <a:rPr lang="sr-Latn-RS" sz="2000" b="1" dirty="0">
                <a:solidFill>
                  <a:schemeClr val="bg1"/>
                </a:solidFill>
                <a:cs typeface="Narkisim" pitchFamily="34" charset="-79"/>
              </a:rPr>
              <a:t>naše škole osvojili su </a:t>
            </a:r>
            <a:r>
              <a:rPr lang="sr-Cyrl-RS" sz="2000" b="1" dirty="0" smtClean="0">
                <a:solidFill>
                  <a:schemeClr val="bg1"/>
                </a:solidFill>
                <a:cs typeface="Narkisim" pitchFamily="34" charset="-79"/>
              </a:rPr>
              <a:t>2. </a:t>
            </a:r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mesto </a:t>
            </a:r>
            <a:r>
              <a:rPr lang="sr-Latn-RS" sz="2000" b="1" dirty="0">
                <a:solidFill>
                  <a:schemeClr val="bg1"/>
                </a:solidFill>
                <a:cs typeface="Narkisim" pitchFamily="34" charset="-79"/>
              </a:rPr>
              <a:t>na </a:t>
            </a:r>
            <a:endParaRPr lang="sr-Latn-R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Sportskim </a:t>
            </a:r>
            <a:r>
              <a:rPr lang="sr-Latn-RS" sz="2000" b="1" dirty="0">
                <a:solidFill>
                  <a:schemeClr val="bg1"/>
                </a:solidFill>
                <a:cs typeface="Narkisim" pitchFamily="34" charset="-79"/>
              </a:rPr>
              <a:t>igrama mladih u disciplini Između dve vatre . </a:t>
            </a:r>
            <a:endParaRPr lang="sr-Latn-R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Takođe</a:t>
            </a:r>
            <a:r>
              <a:rPr lang="sr-Latn-RS" sz="2000" b="1" dirty="0">
                <a:solidFill>
                  <a:schemeClr val="bg1"/>
                </a:solidFill>
                <a:cs typeface="Narkisim" pitchFamily="34" charset="-79"/>
              </a:rPr>
              <a:t>, učenice naše škole su osvojile </a:t>
            </a:r>
            <a:r>
              <a:rPr lang="sr-Cyrl-RS" sz="2000" b="1" dirty="0" smtClean="0">
                <a:solidFill>
                  <a:schemeClr val="bg1"/>
                </a:solidFill>
                <a:cs typeface="Narkisim" pitchFamily="34" charset="-79"/>
              </a:rPr>
              <a:t>2. </a:t>
            </a:r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mesto </a:t>
            </a:r>
            <a:r>
              <a:rPr lang="sr-Latn-RS" sz="2000" b="1" dirty="0">
                <a:solidFill>
                  <a:schemeClr val="bg1"/>
                </a:solidFill>
                <a:cs typeface="Narkisim" pitchFamily="34" charset="-79"/>
              </a:rPr>
              <a:t>u </a:t>
            </a:r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odbojci, a </a:t>
            </a:r>
          </a:p>
          <a:p>
            <a:pPr algn="ctr"/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učenik Tadija Mijatović  </a:t>
            </a:r>
            <a:r>
              <a:rPr lang="sr-Latn-RS" sz="2000" b="1" dirty="0">
                <a:solidFill>
                  <a:schemeClr val="bg1"/>
                </a:solidFill>
                <a:cs typeface="Narkisim" pitchFamily="34" charset="-79"/>
              </a:rPr>
              <a:t>2.</a:t>
            </a:r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 mesto u disciplini šah.</a:t>
            </a:r>
          </a:p>
          <a:p>
            <a:pPr algn="ctr"/>
            <a:endParaRPr lang="sr-Latn-RS" sz="2000" b="1" dirty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Čestitamo </a:t>
            </a:r>
            <a:r>
              <a:rPr lang="sr-Latn-RS" sz="2000" b="1" dirty="0">
                <a:solidFill>
                  <a:schemeClr val="bg1"/>
                </a:solidFill>
                <a:cs typeface="Narkisim" pitchFamily="34" charset="-79"/>
              </a:rPr>
              <a:t>učenicima, učiteljici Snežani Jović i nastavniku fizičkog i zdravstvenog obrazovanja Vladanu </a:t>
            </a:r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Skuratenku</a:t>
            </a:r>
            <a:endParaRPr lang="sr-Latn-RS" sz="2000" b="1" dirty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endParaRPr lang="sr-Latn-RS" sz="2000" b="1" dirty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endParaRPr lang="sr-Latn-RS" sz="2000" b="1" dirty="0">
              <a:solidFill>
                <a:schemeClr val="bg1"/>
              </a:solidFill>
              <a:cs typeface="Narkisim" pitchFamily="34" charset="-79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" t="18173" b="6214"/>
          <a:stretch/>
        </p:blipFill>
        <p:spPr bwMode="auto">
          <a:xfrm>
            <a:off x="1295400" y="3508759"/>
            <a:ext cx="4489648" cy="284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68632" y="3527438"/>
            <a:ext cx="2136649" cy="284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5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85800" y="838200"/>
            <a:ext cx="7772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cs typeface="Narkisim" pitchFamily="34" charset="-79"/>
              </a:rPr>
              <a:t>TEXT</a:t>
            </a:r>
            <a:endParaRPr lang="sr-Latn-R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56584" y="3861048"/>
            <a:ext cx="1682694" cy="168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7510" y="3861048"/>
            <a:ext cx="1682694" cy="168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18842" y="1760734"/>
            <a:ext cx="1682694" cy="168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0152" y="1731393"/>
            <a:ext cx="1682694" cy="168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64958" y="3826274"/>
            <a:ext cx="1682694" cy="168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9" y="9525"/>
            <a:ext cx="8903961" cy="654391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590800" y="152400"/>
            <a:ext cx="6324599" cy="4708981"/>
          </a:xfrm>
          <a:prstGeom prst="rect">
            <a:avLst/>
          </a:prstGeom>
          <a:ln>
            <a:prstDash val="sys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/>
            <a:r>
              <a:rPr lang="sr-Cyrl-RS" sz="2000" b="1" dirty="0" smtClean="0">
                <a:solidFill>
                  <a:schemeClr val="bg1"/>
                </a:solidFill>
                <a:cs typeface="Narkisim" pitchFamily="34" charset="-79"/>
              </a:rPr>
              <a:t>Представници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Спортског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сазеза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endParaRPr lang="en-U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r"/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уручили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sr-Cyrl-RS" sz="2000" b="1" dirty="0" smtClean="0">
                <a:solidFill>
                  <a:schemeClr val="bg1"/>
                </a:solidFill>
                <a:cs typeface="Narkisim" pitchFamily="34" charset="-79"/>
              </a:rPr>
              <a:t>су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ученици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Анастасији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Јоцић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плакету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за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постигнуте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резултате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у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школском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спорту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за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2024.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годин</a:t>
            </a:r>
            <a:r>
              <a:rPr lang="sr-Cyrl-RS" sz="2000" b="1" dirty="0" smtClean="0">
                <a:solidFill>
                  <a:schemeClr val="bg1"/>
                </a:solidFill>
                <a:cs typeface="Narkisim" pitchFamily="34" charset="-79"/>
              </a:rPr>
              <a:t>у,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endParaRPr lang="sr-Latn-R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r"/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као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и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школи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за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изузетну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спортску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сарадњу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у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промовисању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спортских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вредности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. </a:t>
            </a:r>
            <a:endParaRPr lang="sr-Latn-R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r"/>
            <a:endParaRPr lang="sr-Latn-R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r"/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У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име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школе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плакету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је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примио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endParaRPr lang="en-U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r"/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директор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Владан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Милић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. </a:t>
            </a:r>
            <a:endParaRPr lang="en-U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r"/>
            <a:endParaRPr lang="en-US" sz="2000" b="1" dirty="0">
              <a:solidFill>
                <a:schemeClr val="bg1"/>
              </a:solidFill>
              <a:cs typeface="Narkisim" pitchFamily="34" charset="-79"/>
            </a:endParaRPr>
          </a:p>
          <a:p>
            <a:pPr algn="r"/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Уручивању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плакете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присуствовао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је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и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наставник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физичког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и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здравственог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васпитања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Владан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Скуратенко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, </a:t>
            </a:r>
            <a:endParaRPr lang="sr-Latn-R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r"/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чија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је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ученица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и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награђена</a:t>
            </a:r>
            <a:endParaRPr lang="sr-Latn-RS" sz="2000" b="1" dirty="0">
              <a:solidFill>
                <a:schemeClr val="bg1"/>
              </a:solidFill>
              <a:cs typeface="Narkisim" pitchFamily="34" charset="-79"/>
            </a:endParaRPr>
          </a:p>
          <a:p>
            <a:pPr algn="r"/>
            <a:endParaRPr lang="sr-Latn-RS" sz="2000" b="1" dirty="0">
              <a:solidFill>
                <a:schemeClr val="bg1"/>
              </a:solidFill>
              <a:cs typeface="Narkisim" pitchFamily="34" charset="-79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88" y="2891278"/>
            <a:ext cx="2097611" cy="36125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32" y="98217"/>
            <a:ext cx="1560426" cy="261990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883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85800" y="838200"/>
            <a:ext cx="7772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cs typeface="Narkisim" pitchFamily="34" charset="-79"/>
              </a:rPr>
              <a:t>TEXT</a:t>
            </a:r>
            <a:endParaRPr lang="sr-Latn-R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56584" y="3861048"/>
            <a:ext cx="1682694" cy="168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7510" y="3861048"/>
            <a:ext cx="1682694" cy="168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18842" y="1760734"/>
            <a:ext cx="1682694" cy="168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0152" y="1731393"/>
            <a:ext cx="1682694" cy="168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64958" y="3826274"/>
            <a:ext cx="1682694" cy="168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9" y="116632"/>
            <a:ext cx="8903961" cy="654391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228600"/>
            <a:ext cx="5753100" cy="4062651"/>
          </a:xfrm>
          <a:prstGeom prst="rect">
            <a:avLst/>
          </a:prstGeom>
          <a:ln>
            <a:prstDash val="sys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Dana, 8.maja učenici </a:t>
            </a:r>
            <a:r>
              <a:rPr lang="sr-Latn-RS" sz="2000" b="1" dirty="0">
                <a:solidFill>
                  <a:schemeClr val="bg1"/>
                </a:solidFill>
                <a:cs typeface="Narkisim" pitchFamily="34" charset="-79"/>
              </a:rPr>
              <a:t>naše škole </a:t>
            </a:r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osvojili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su </a:t>
            </a:r>
          </a:p>
          <a:p>
            <a:pPr algn="ctr"/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2. mesto  </a:t>
            </a:r>
            <a:r>
              <a:rPr lang="sr-Latn-RS" sz="2000" b="1" dirty="0">
                <a:solidFill>
                  <a:schemeClr val="bg1"/>
                </a:solidFill>
                <a:cs typeface="Narkisim" pitchFamily="34" charset="-79"/>
              </a:rPr>
              <a:t>u kvizu </a:t>
            </a:r>
            <a:endParaRPr lang="sr-Latn-R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r>
              <a:rPr lang="sr-Latn-RS" b="1" dirty="0" smtClean="0">
                <a:solidFill>
                  <a:schemeClr val="bg1"/>
                </a:solidFill>
                <a:cs typeface="Narkisim" pitchFamily="34" charset="-79"/>
              </a:rPr>
              <a:t>"</a:t>
            </a:r>
            <a:r>
              <a:rPr lang="sr-Latn-RS" b="1" dirty="0">
                <a:solidFill>
                  <a:schemeClr val="bg1"/>
                </a:solidFill>
                <a:cs typeface="Narkisim" pitchFamily="34" charset="-79"/>
              </a:rPr>
              <a:t>Šta znaš o zdravlju</a:t>
            </a:r>
            <a:r>
              <a:rPr lang="sr-Latn-RS" b="1" dirty="0" smtClean="0">
                <a:solidFill>
                  <a:schemeClr val="bg1"/>
                </a:solidFill>
                <a:cs typeface="Narkisim" pitchFamily="34" charset="-79"/>
              </a:rPr>
              <a:t>, šta </a:t>
            </a:r>
            <a:r>
              <a:rPr lang="sr-Latn-RS" b="1" dirty="0">
                <a:solidFill>
                  <a:schemeClr val="bg1"/>
                </a:solidFill>
                <a:cs typeface="Narkisim" pitchFamily="34" charset="-79"/>
              </a:rPr>
              <a:t>znaš o Crvenom krstu</a:t>
            </a:r>
            <a:r>
              <a:rPr lang="sr-Latn-RS" b="1" dirty="0" smtClean="0">
                <a:solidFill>
                  <a:schemeClr val="bg1"/>
                </a:solidFill>
                <a:cs typeface="Narkisim" pitchFamily="34" charset="-79"/>
              </a:rPr>
              <a:t>"</a:t>
            </a:r>
          </a:p>
          <a:p>
            <a:endParaRPr lang="sr-Latn-R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Čestitamo učenicima, </a:t>
            </a:r>
            <a:r>
              <a:rPr lang="sr-Latn-RS" sz="2000" b="1" dirty="0">
                <a:solidFill>
                  <a:schemeClr val="bg1"/>
                </a:solidFill>
                <a:cs typeface="Narkisim" pitchFamily="34" charset="-79"/>
              </a:rPr>
              <a:t>odnosno ekipi škole koju su činili: </a:t>
            </a:r>
            <a:endParaRPr lang="sr-Latn-R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endParaRPr lang="sr-Cyrl-R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- Ignjat </a:t>
            </a:r>
            <a:r>
              <a:rPr lang="sr-Latn-RS" sz="2000" b="1" dirty="0">
                <a:solidFill>
                  <a:schemeClr val="bg1"/>
                </a:solidFill>
                <a:cs typeface="Narkisim" pitchFamily="34" charset="-79"/>
              </a:rPr>
              <a:t>Bošković VII razred </a:t>
            </a:r>
          </a:p>
          <a:p>
            <a:r>
              <a:rPr lang="sr-Latn-RS" sz="2000" b="1" dirty="0">
                <a:solidFill>
                  <a:schemeClr val="bg1"/>
                </a:solidFill>
                <a:cs typeface="Narkisim" pitchFamily="34" charset="-79"/>
              </a:rPr>
              <a:t>- Luna Đorđević VIII razred </a:t>
            </a:r>
          </a:p>
          <a:p>
            <a:pPr indent="-285750"/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- Anja </a:t>
            </a:r>
            <a:r>
              <a:rPr lang="sr-Latn-RS" sz="2000" b="1" dirty="0">
                <a:solidFill>
                  <a:schemeClr val="bg1"/>
                </a:solidFill>
                <a:cs typeface="Narkisim" pitchFamily="34" charset="-79"/>
              </a:rPr>
              <a:t>Radisavljević VIII </a:t>
            </a:r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razred</a:t>
            </a:r>
            <a:endParaRPr lang="sr-Cyrl-R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endParaRPr lang="sr-Latn-RS" sz="2000" b="1" dirty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r>
              <a:rPr lang="sr-Latn-RS" sz="2000" b="1" dirty="0">
                <a:solidFill>
                  <a:schemeClr val="bg1"/>
                </a:solidFill>
                <a:cs typeface="Narkisim" pitchFamily="34" charset="-79"/>
              </a:rPr>
              <a:t>Čestitamo </a:t>
            </a:r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i </a:t>
            </a:r>
            <a:r>
              <a:rPr lang="sr-Latn-RS" sz="2000" b="1" dirty="0">
                <a:solidFill>
                  <a:schemeClr val="bg1"/>
                </a:solidFill>
                <a:cs typeface="Narkisim" pitchFamily="34" charset="-79"/>
              </a:rPr>
              <a:t>nastavniku muzičkog obrazovanja Zoranu </a:t>
            </a:r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Todoroviću</a:t>
            </a:r>
            <a:endParaRPr lang="sr-Latn-RS" sz="2000" b="1" dirty="0">
              <a:solidFill>
                <a:schemeClr val="bg1"/>
              </a:solidFill>
              <a:cs typeface="Narkisim" pitchFamily="34" charset="-79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8" r="6561"/>
          <a:stretch/>
        </p:blipFill>
        <p:spPr bwMode="auto">
          <a:xfrm>
            <a:off x="5901009" y="227198"/>
            <a:ext cx="3095932" cy="4475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5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85800" y="838200"/>
            <a:ext cx="7772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cs typeface="Narkisim" pitchFamily="34" charset="-79"/>
              </a:rPr>
              <a:t>TEXT</a:t>
            </a:r>
            <a:endParaRPr lang="sr-Latn-R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56584" y="3861048"/>
            <a:ext cx="1682694" cy="168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7510" y="3861048"/>
            <a:ext cx="1682694" cy="168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18842" y="1760734"/>
            <a:ext cx="1682694" cy="168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0152" y="1731393"/>
            <a:ext cx="1682694" cy="168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64958" y="3826274"/>
            <a:ext cx="1682694" cy="168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9" y="116632"/>
            <a:ext cx="8903961" cy="6543912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19600" y="4267200"/>
            <a:ext cx="2382789" cy="209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152400" y="228600"/>
            <a:ext cx="4495800" cy="5016758"/>
          </a:xfrm>
          <a:prstGeom prst="rect">
            <a:avLst/>
          </a:prstGeom>
          <a:ln>
            <a:prstDash val="sys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Na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opštinskom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takmičenju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u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šahu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na</a:t>
            </a:r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š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i</a:t>
            </a:r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 učenici su postigli visoke rezultate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:</a:t>
            </a:r>
          </a:p>
          <a:p>
            <a:pPr algn="ctr"/>
            <a:endParaRPr lang="en-U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r>
              <a:rPr lang="sr-Latn-RS" sz="2000" b="1" dirty="0">
                <a:solidFill>
                  <a:schemeClr val="bg1"/>
                </a:solidFill>
                <a:cs typeface="Narkisim" pitchFamily="34" charset="-79"/>
              </a:rPr>
              <a:t>U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čenik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II/1 </a:t>
            </a:r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razreda </a:t>
            </a:r>
            <a:endParaRPr lang="en-U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Aleksa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Srejić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, </a:t>
            </a:r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2.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mesto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endParaRPr lang="sr-Latn-R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endParaRPr lang="sr-Latn-RS" sz="2000" b="1" dirty="0">
              <a:solidFill>
                <a:schemeClr val="bg1"/>
              </a:solidFill>
              <a:cs typeface="Narkisim" pitchFamily="34" charset="-79"/>
            </a:endParaRPr>
          </a:p>
          <a:p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Učenici 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V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razred</a:t>
            </a:r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a </a:t>
            </a:r>
            <a:endParaRPr lang="en-U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Anastasija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Miloševi</a:t>
            </a:r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ć i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Aleksa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Radivojević</a:t>
            </a:r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  po 3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.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mesto</a:t>
            </a:r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,</a:t>
            </a:r>
          </a:p>
          <a:p>
            <a:endParaRPr lang="sr-Latn-RS" sz="2000" b="1" dirty="0">
              <a:solidFill>
                <a:schemeClr val="bg1"/>
              </a:solidFill>
              <a:cs typeface="Narkisim" pitchFamily="34" charset="-79"/>
            </a:endParaRPr>
          </a:p>
          <a:p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Učenik VII razreda </a:t>
            </a:r>
            <a:endParaRPr lang="en-U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Ignjat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Bosković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  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2.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mesto</a:t>
            </a:r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.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endParaRPr lang="sr-Latn-R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endParaRPr lang="sr-Latn-R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Čestitamo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našim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učenicima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endParaRPr lang="sr-Latn-RS" sz="2000" b="1" dirty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endParaRPr lang="sr-Latn-RS" sz="2000" b="1" dirty="0">
              <a:solidFill>
                <a:schemeClr val="bg1"/>
              </a:solidFill>
              <a:cs typeface="Narkisim" pitchFamily="34" charset="-79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3"/>
          <a:stretch/>
        </p:blipFill>
        <p:spPr bwMode="auto">
          <a:xfrm>
            <a:off x="6858000" y="4267200"/>
            <a:ext cx="2093436" cy="2029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24400" y="228600"/>
            <a:ext cx="24384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24400" y="2133600"/>
            <a:ext cx="2454424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91400" y="228599"/>
            <a:ext cx="1578473" cy="381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688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85800" y="838200"/>
            <a:ext cx="7772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cs typeface="Narkisim" pitchFamily="34" charset="-79"/>
              </a:rPr>
              <a:t>TEXT</a:t>
            </a:r>
            <a:endParaRPr lang="sr-Latn-R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56584" y="3861048"/>
            <a:ext cx="1682694" cy="168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7510" y="3861048"/>
            <a:ext cx="1682694" cy="168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18842" y="1760734"/>
            <a:ext cx="1682694" cy="168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0152" y="1731393"/>
            <a:ext cx="1682694" cy="168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64958" y="3826274"/>
            <a:ext cx="1682694" cy="168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7" y="171472"/>
            <a:ext cx="8903961" cy="654391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92027" y="228600"/>
            <a:ext cx="8903961" cy="2846933"/>
          </a:xfrm>
          <a:prstGeom prst="rect">
            <a:avLst/>
          </a:prstGeom>
          <a:ln>
            <a:prstDash val="sys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900" b="1" dirty="0" smtClean="0">
                <a:solidFill>
                  <a:schemeClr val="bg1"/>
                </a:solidFill>
                <a:cs typeface="Narkisim" pitchFamily="34" charset="-79"/>
              </a:rPr>
              <a:t>Na </a:t>
            </a:r>
            <a:r>
              <a:rPr lang="en-US" sz="1900" b="1" dirty="0" err="1">
                <a:solidFill>
                  <a:schemeClr val="bg1"/>
                </a:solidFill>
                <a:cs typeface="Narkisim" pitchFamily="34" charset="-79"/>
              </a:rPr>
              <a:t>likovno-literarnom</a:t>
            </a:r>
            <a:r>
              <a:rPr lang="en-US" sz="19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1900" b="1" dirty="0" err="1">
                <a:solidFill>
                  <a:schemeClr val="bg1"/>
                </a:solidFill>
                <a:cs typeface="Narkisim" pitchFamily="34" charset="-79"/>
              </a:rPr>
              <a:t>konkursu</a:t>
            </a:r>
            <a:r>
              <a:rPr lang="en-US" sz="19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1900" b="1" dirty="0" err="1">
                <a:solidFill>
                  <a:schemeClr val="bg1"/>
                </a:solidFill>
                <a:cs typeface="Narkisim" pitchFamily="34" charset="-79"/>
              </a:rPr>
              <a:t>Narodne</a:t>
            </a:r>
            <a:r>
              <a:rPr lang="en-US" sz="19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1900" b="1" dirty="0" err="1">
                <a:solidFill>
                  <a:schemeClr val="bg1"/>
                </a:solidFill>
                <a:cs typeface="Narkisim" pitchFamily="34" charset="-79"/>
              </a:rPr>
              <a:t>biblioteke</a:t>
            </a:r>
            <a:r>
              <a:rPr lang="en-US" sz="1900" b="1" dirty="0">
                <a:solidFill>
                  <a:schemeClr val="bg1"/>
                </a:solidFill>
                <a:cs typeface="Narkisim" pitchFamily="34" charset="-79"/>
              </a:rPr>
              <a:t> "</a:t>
            </a:r>
            <a:r>
              <a:rPr lang="en-US" sz="1900" b="1" dirty="0" err="1">
                <a:solidFill>
                  <a:schemeClr val="bg1"/>
                </a:solidFill>
                <a:cs typeface="Narkisim" pitchFamily="34" charset="-79"/>
              </a:rPr>
              <a:t>Đura</a:t>
            </a:r>
            <a:r>
              <a:rPr lang="en-US" sz="19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1900" b="1" dirty="0" err="1">
                <a:solidFill>
                  <a:schemeClr val="bg1"/>
                </a:solidFill>
                <a:cs typeface="Narkisim" pitchFamily="34" charset="-79"/>
              </a:rPr>
              <a:t>Jakšić</a:t>
            </a:r>
            <a:r>
              <a:rPr lang="en-US" sz="1900" b="1" dirty="0" smtClean="0">
                <a:solidFill>
                  <a:schemeClr val="bg1"/>
                </a:solidFill>
                <a:cs typeface="Narkisim" pitchFamily="34" charset="-79"/>
              </a:rPr>
              <a:t>”, </a:t>
            </a:r>
          </a:p>
          <a:p>
            <a:pPr algn="ctr"/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učenici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naše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škole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ostvarili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su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veoma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zapažene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rezultate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:</a:t>
            </a:r>
          </a:p>
          <a:p>
            <a:pPr algn="ctr"/>
            <a:endParaRPr lang="en-U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Jana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Ilić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učenica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II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razreda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osvojila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je 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1.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mesto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,</a:t>
            </a:r>
          </a:p>
          <a:p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Ignjat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Bosković</a:t>
            </a:r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učeni</a:t>
            </a:r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k VII razreda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osvojio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2.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mesto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endParaRPr lang="sr-Latn-R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>
              <a:buFontTx/>
              <a:buChar char="-"/>
            </a:pPr>
            <a:endParaRPr lang="sr-Latn-R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Čestitamo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učenicima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učiteljici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Mariji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Savić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i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endParaRPr lang="en-U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nastavnici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Tamari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Stanković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.</a:t>
            </a:r>
            <a:endParaRPr lang="sr-Latn-RS" sz="2000" b="1" dirty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endParaRPr lang="sr-Latn-RS" sz="2000" b="1" dirty="0">
              <a:solidFill>
                <a:schemeClr val="bg1"/>
              </a:solidFill>
              <a:cs typeface="Narkisim" pitchFamily="34" charset="-79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" y="2971800"/>
            <a:ext cx="2447750" cy="362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48400" y="3048000"/>
            <a:ext cx="2438400" cy="351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5" t="11114" r="16671" b="16642"/>
          <a:stretch/>
        </p:blipFill>
        <p:spPr bwMode="auto">
          <a:xfrm>
            <a:off x="3200399" y="3581400"/>
            <a:ext cx="2989385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41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40310"/>
            <a:ext cx="8686800" cy="613668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9600" y="838200"/>
            <a:ext cx="3886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sr-Cyrl-RS" sz="2000" b="1" dirty="0" smtClean="0">
                <a:solidFill>
                  <a:schemeClr val="bg1"/>
                </a:solidFill>
                <a:cs typeface="Narkisim" pitchFamily="34" charset="-79"/>
              </a:rPr>
              <a:t>● Од 7. до 13. октобра 2024. обележили смо </a:t>
            </a:r>
          </a:p>
          <a:p>
            <a:pPr algn="r"/>
            <a:r>
              <a:rPr lang="sr-Cyrl-RS" sz="2000" b="1" dirty="0" smtClean="0">
                <a:solidFill>
                  <a:schemeClr val="bg1"/>
                </a:solidFill>
                <a:cs typeface="Narkisim" pitchFamily="34" charset="-79"/>
              </a:rPr>
              <a:t>Дечију недељу</a:t>
            </a:r>
            <a:endParaRPr lang="sr-Latn-RS" sz="20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608071" y="912497"/>
            <a:ext cx="4049137" cy="54902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926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85800" y="838200"/>
            <a:ext cx="7772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cs typeface="Narkisim" pitchFamily="34" charset="-79"/>
              </a:rPr>
              <a:t>TEXT</a:t>
            </a:r>
            <a:endParaRPr lang="sr-Latn-R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56584" y="3861048"/>
            <a:ext cx="1682694" cy="168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7510" y="3861048"/>
            <a:ext cx="1682694" cy="168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18842" y="1760734"/>
            <a:ext cx="1682694" cy="168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0152" y="1731393"/>
            <a:ext cx="1682694" cy="168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64958" y="3826274"/>
            <a:ext cx="1682694" cy="168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9" y="116632"/>
            <a:ext cx="8903961" cy="6543912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83" b="12731"/>
          <a:stretch>
            <a:fillRect/>
          </a:stretch>
        </p:blipFill>
        <p:spPr bwMode="auto">
          <a:xfrm>
            <a:off x="685800" y="3485257"/>
            <a:ext cx="2491952" cy="3144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457200" y="228600"/>
            <a:ext cx="8305800" cy="3170099"/>
          </a:xfrm>
          <a:prstGeom prst="rect">
            <a:avLst/>
          </a:prstGeom>
          <a:ln>
            <a:prstDash val="sys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Na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matematičkom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takmičenju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,,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Misliša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”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učenici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naše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škole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ostvarili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su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zapažene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rezultate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:</a:t>
            </a:r>
          </a:p>
          <a:p>
            <a:pPr algn="ctr"/>
            <a:endParaRPr lang="en-U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U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čenica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I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razreda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Nađa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Obradović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osvojila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je 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2.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nagradu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, </a:t>
            </a:r>
            <a:endParaRPr lang="en-U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Učenici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sr-Latn-RS" sz="2000" b="1" dirty="0">
                <a:solidFill>
                  <a:schemeClr val="bg1"/>
                </a:solidFill>
                <a:cs typeface="Narkisim" pitchFamily="34" charset="-79"/>
              </a:rPr>
              <a:t>V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razreda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Tadija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Mijatović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3.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nagradu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i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endParaRPr lang="en-U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Aleksa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Radivojević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pohvalu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. </a:t>
            </a:r>
            <a:endParaRPr lang="en-U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endParaRPr lang="en-US" sz="2000" b="1" dirty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Čestitamo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učenicima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učiteljicama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Suzani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Stanković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i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nastavniku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matematike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Aleksandru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Đ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or</a:t>
            </a:r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đ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eviću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.</a:t>
            </a:r>
            <a:endParaRPr lang="sr-Latn-RS" sz="2000" b="1" dirty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endParaRPr lang="sr-Latn-RS" sz="2000" b="1" dirty="0">
              <a:solidFill>
                <a:schemeClr val="bg1"/>
              </a:solidFill>
              <a:cs typeface="Narkisim" pitchFamily="34" charset="-79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96" b="11685"/>
          <a:stretch>
            <a:fillRect/>
          </a:stretch>
        </p:blipFill>
        <p:spPr bwMode="auto">
          <a:xfrm>
            <a:off x="3505201" y="3505200"/>
            <a:ext cx="25146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49" b="9283"/>
          <a:stretch>
            <a:fillRect/>
          </a:stretch>
        </p:blipFill>
        <p:spPr bwMode="auto">
          <a:xfrm>
            <a:off x="6300192" y="3505200"/>
            <a:ext cx="2310111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570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85800" y="838200"/>
            <a:ext cx="7772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cs typeface="Narkisim" pitchFamily="34" charset="-79"/>
              </a:rPr>
              <a:t>TEXT</a:t>
            </a:r>
            <a:endParaRPr lang="sr-Latn-R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56584" y="3861048"/>
            <a:ext cx="1682694" cy="168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7510" y="3861048"/>
            <a:ext cx="1682694" cy="168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18842" y="1760734"/>
            <a:ext cx="1682694" cy="168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0152" y="1731393"/>
            <a:ext cx="1682694" cy="168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64958" y="3826274"/>
            <a:ext cx="1682694" cy="168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9" y="116632"/>
            <a:ext cx="8903961" cy="6543912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4" t="25889" r="20064"/>
          <a:stretch>
            <a:fillRect/>
          </a:stretch>
        </p:blipFill>
        <p:spPr bwMode="auto">
          <a:xfrm>
            <a:off x="2895600" y="1828800"/>
            <a:ext cx="3200400" cy="453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381000" y="228600"/>
            <a:ext cx="8305800" cy="1323439"/>
          </a:xfrm>
          <a:prstGeom prst="rect">
            <a:avLst/>
          </a:prstGeom>
          <a:ln>
            <a:prstDash val="sys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Na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opštinskom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takmičenju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iz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tehnike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i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tehnologije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, </a:t>
            </a:r>
            <a:endParaRPr lang="sr-Latn-R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održanom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 u Burovcu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, </a:t>
            </a:r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učenik </a:t>
            </a:r>
            <a:r>
              <a:rPr lang="sr-Latn-RS" sz="2000" b="1" dirty="0">
                <a:solidFill>
                  <a:schemeClr val="bg1"/>
                </a:solidFill>
                <a:cs typeface="Narkisim" pitchFamily="34" charset="-79"/>
              </a:rPr>
              <a:t> V</a:t>
            </a:r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 razreda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Tadija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Mijatović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, </a:t>
            </a:r>
            <a:endParaRPr lang="sr-Latn-R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osvojio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je 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1.</a:t>
            </a:r>
            <a:r>
              <a:rPr lang="sr-Cyrl-R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mesto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, </a:t>
            </a:r>
            <a:endParaRPr lang="en-U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dok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je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učenik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Ivan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Krinulović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dobio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pohvalu</a:t>
            </a:r>
            <a:endParaRPr lang="sr-Latn-RS" sz="2000" b="1" dirty="0">
              <a:solidFill>
                <a:schemeClr val="bg1"/>
              </a:solidFill>
              <a:cs typeface="Narkisim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72285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85800" y="838200"/>
            <a:ext cx="7772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cs typeface="Narkisim" pitchFamily="34" charset="-79"/>
              </a:rPr>
              <a:t>TEXT</a:t>
            </a:r>
            <a:endParaRPr lang="sr-Latn-R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56584" y="3861048"/>
            <a:ext cx="1682694" cy="168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7510" y="3861048"/>
            <a:ext cx="1682694" cy="168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18842" y="1760734"/>
            <a:ext cx="1682694" cy="168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0152" y="1731393"/>
            <a:ext cx="1682694" cy="168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64958" y="3826274"/>
            <a:ext cx="1682694" cy="168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9" y="116632"/>
            <a:ext cx="8903961" cy="6543912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11760" y="1556790"/>
            <a:ext cx="3750103" cy="500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857811" y="194022"/>
            <a:ext cx="7772400" cy="1323439"/>
          </a:xfrm>
          <a:prstGeom prst="rect">
            <a:avLst/>
          </a:prstGeom>
          <a:ln>
            <a:prstDash val="sys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Na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okružnom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takmičenju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iz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tehnike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i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tehnologije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, </a:t>
            </a:r>
            <a:endParaRPr lang="sr-Latn-R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održanom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22.</a:t>
            </a:r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marta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u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Požarevcu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, </a:t>
            </a:r>
          </a:p>
          <a:p>
            <a:pPr algn="ctr"/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Tadija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Mijatović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osvojio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je 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3.</a:t>
            </a:r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mesto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i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plasman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na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Republički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nivo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takmičenja</a:t>
            </a:r>
            <a:endParaRPr lang="sr-Latn-RS" sz="2000" b="1" dirty="0">
              <a:solidFill>
                <a:schemeClr val="bg1"/>
              </a:solidFill>
              <a:cs typeface="Narkisim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30221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85800" y="838200"/>
            <a:ext cx="7772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cs typeface="Narkisim" pitchFamily="34" charset="-79"/>
              </a:rPr>
              <a:t>TEXT</a:t>
            </a:r>
            <a:endParaRPr lang="sr-Latn-R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56584" y="3861048"/>
            <a:ext cx="1682694" cy="168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7510" y="3861048"/>
            <a:ext cx="1682694" cy="168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18842" y="1760734"/>
            <a:ext cx="1682694" cy="168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0152" y="1731393"/>
            <a:ext cx="1682694" cy="168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64958" y="3826274"/>
            <a:ext cx="1682694" cy="168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9" y="116632"/>
            <a:ext cx="8903961" cy="6543912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7"/>
          <a:stretch/>
        </p:blipFill>
        <p:spPr bwMode="auto">
          <a:xfrm>
            <a:off x="381000" y="2335571"/>
            <a:ext cx="2869949" cy="410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304800" y="304800"/>
            <a:ext cx="8610600" cy="1938992"/>
          </a:xfrm>
          <a:prstGeom prst="rect">
            <a:avLst/>
          </a:prstGeom>
          <a:ln>
            <a:prstDash val="sys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Na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državnom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takmičenju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iz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tehnike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i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tehnologije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održanom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u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Beogradu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Tadija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Mijatović</a:t>
            </a:r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osvojio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je 16.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mesto </a:t>
            </a:r>
            <a:endParaRPr lang="sr-Latn-R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u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kategoriji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Rad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po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zadatku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koja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je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brojala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više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od </a:t>
            </a:r>
            <a:r>
              <a:rPr lang="sr-Latn-RS" sz="2000" b="1" dirty="0">
                <a:solidFill>
                  <a:schemeClr val="bg1"/>
                </a:solidFill>
                <a:cs typeface="Narkisim" pitchFamily="34" charset="-79"/>
              </a:rPr>
              <a:t>100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učenika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. </a:t>
            </a:r>
            <a:endParaRPr lang="sr-Latn-RS" sz="2000" b="1" dirty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endParaRPr lang="en-U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Čestitamo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Tadiji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i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nastavniku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Ivanu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Grujinu</a:t>
            </a:r>
            <a:endParaRPr lang="sr-Latn-RS" sz="2000" b="1" dirty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endParaRPr lang="sr-Latn-RS" sz="2000" b="1" dirty="0">
              <a:solidFill>
                <a:schemeClr val="bg1"/>
              </a:solidFill>
              <a:cs typeface="Narkisim" pitchFamily="34" charset="-79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7" b="26893"/>
          <a:stretch/>
        </p:blipFill>
        <p:spPr bwMode="auto">
          <a:xfrm>
            <a:off x="5940152" y="2349910"/>
            <a:ext cx="2614936" cy="403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3" t="38670" r="7334" b="4106"/>
          <a:stretch/>
        </p:blipFill>
        <p:spPr bwMode="auto">
          <a:xfrm>
            <a:off x="3418406" y="2372033"/>
            <a:ext cx="2383388" cy="403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81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85800" y="838200"/>
            <a:ext cx="7772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cs typeface="Narkisim" pitchFamily="34" charset="-79"/>
              </a:rPr>
              <a:t>TEXT</a:t>
            </a:r>
            <a:endParaRPr lang="sr-Latn-R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56584" y="3861048"/>
            <a:ext cx="1682694" cy="168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7510" y="3861048"/>
            <a:ext cx="1682694" cy="168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18842" y="1760734"/>
            <a:ext cx="1682694" cy="168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0152" y="1731393"/>
            <a:ext cx="1682694" cy="168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64958" y="3826274"/>
            <a:ext cx="1682694" cy="168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9" y="116632"/>
            <a:ext cx="8903961" cy="6543912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97930" y="1760734"/>
            <a:ext cx="3546492" cy="4728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762000" y="0"/>
            <a:ext cx="7772400" cy="2554545"/>
          </a:xfrm>
          <a:prstGeom prst="rect">
            <a:avLst/>
          </a:prstGeom>
          <a:ln>
            <a:prstDash val="sys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sr-Latn-R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Dana</a:t>
            </a:r>
            <a:r>
              <a:rPr lang="sr-Cyrl-R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11. aprila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sr-Latn-RS" sz="2000" b="1" dirty="0" err="1" smtClean="0">
                <a:solidFill>
                  <a:schemeClr val="bg1"/>
                </a:solidFill>
                <a:cs typeface="Narkisim" pitchFamily="34" charset="-79"/>
              </a:rPr>
              <a:t>u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čenica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VI razreda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Nikolina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Milošević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se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plasirala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u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državno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finale/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svetsko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polufinale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endParaRPr lang="en-U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HIPPO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takmičenj</a:t>
            </a:r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a.</a:t>
            </a:r>
          </a:p>
          <a:p>
            <a:pPr algn="ctr"/>
            <a:endParaRPr lang="sr-Latn-R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Čestitamo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učenici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i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nastavnici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engleskog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jezika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Sanji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Milovanović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.</a:t>
            </a:r>
            <a:endParaRPr lang="sr-Latn-R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endParaRPr lang="sr-Latn-RS" sz="2000" b="1" dirty="0">
              <a:solidFill>
                <a:schemeClr val="bg1"/>
              </a:solidFill>
              <a:cs typeface="Narkisim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09398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85800" y="838200"/>
            <a:ext cx="7772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cs typeface="Narkisim" pitchFamily="34" charset="-79"/>
              </a:rPr>
              <a:t>TEXT</a:t>
            </a:r>
            <a:endParaRPr lang="sr-Latn-R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56584" y="3861048"/>
            <a:ext cx="1682694" cy="168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7510" y="3861048"/>
            <a:ext cx="1682694" cy="168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18842" y="1760734"/>
            <a:ext cx="1682694" cy="168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0152" y="1731393"/>
            <a:ext cx="1682694" cy="168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64958" y="3826274"/>
            <a:ext cx="1682694" cy="168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9" y="116632"/>
            <a:ext cx="8903961" cy="6543912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5845" y="2514600"/>
            <a:ext cx="3257549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152400" y="0"/>
            <a:ext cx="8686800" cy="2246769"/>
          </a:xfrm>
          <a:prstGeom prst="rect">
            <a:avLst/>
          </a:prstGeom>
          <a:ln>
            <a:prstDash val="sys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sr-Latn-RS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Učenica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Nikolina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Milošević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je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ostvarila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izvanredan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uspeh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osvoji</a:t>
            </a:r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vši 3.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mesto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na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državnom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finalu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/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svetskom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polufinalu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međunarodnog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HIPPO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takmičenja</a:t>
            </a:r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,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</a:p>
          <a:p>
            <a:pPr algn="ctr"/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i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 time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ostvarila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plasman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na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European Qualifiers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koj</a:t>
            </a:r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e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se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održa</a:t>
            </a:r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lo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u Lido di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Jesolu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/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Veniciji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 od </a:t>
            </a:r>
            <a:r>
              <a:rPr lang="en-US" sz="2000" b="1" dirty="0" smtClean="0">
                <a:solidFill>
                  <a:schemeClr val="bg1"/>
                </a:solidFill>
                <a:cs typeface="Narkisim" pitchFamily="34" charset="-79"/>
              </a:rPr>
              <a:t>26-28.05.2025</a:t>
            </a:r>
            <a:r>
              <a:rPr lang="sr-Latn-RS" sz="2000" b="1" dirty="0" smtClean="0">
                <a:solidFill>
                  <a:schemeClr val="bg1"/>
                </a:solidFill>
                <a:cs typeface="Narkisim" pitchFamily="34" charset="-79"/>
              </a:rPr>
              <a:t>. godine</a:t>
            </a:r>
          </a:p>
          <a:p>
            <a:pPr algn="ctr"/>
            <a:endParaRPr lang="sr-Latn-RS" sz="2000" b="1" dirty="0" smtClean="0">
              <a:solidFill>
                <a:schemeClr val="bg1"/>
              </a:solidFill>
              <a:cs typeface="Narkisim" pitchFamily="34" charset="-79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24400" y="2509571"/>
            <a:ext cx="3261320" cy="4348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803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1000"/>
    </mc:Choice>
    <mc:Fallback xmlns="">
      <p:transition spd="slow" advClick="0" advTm="11000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10" y="346397"/>
            <a:ext cx="1829539" cy="17818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8496" y="0"/>
            <a:ext cx="4281997" cy="321149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stA="63000" endPos="650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419600" y="985292"/>
            <a:ext cx="4727646" cy="1143000"/>
          </a:xfrm>
          <a:prstGeom prst="rect">
            <a:avLst/>
          </a:prstGeom>
        </p:spPr>
        <p:txBody>
          <a:bodyPr vert="horz" anchor="b">
            <a:normAutofit fontScale="92500" lnSpcReduction="2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RS" dirty="0" smtClean="0"/>
              <a:t>Хвала вам на пажњи</a:t>
            </a:r>
            <a:endParaRPr lang="sr-Latn-R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495800" y="4876800"/>
            <a:ext cx="4191000" cy="52928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1600" b="1" kern="1200" cap="all" spc="2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None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None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None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r-Cyrl-RS" sz="1800" i="1" cap="none" dirty="0" smtClean="0">
                <a:solidFill>
                  <a:schemeClr val="accent4">
                    <a:lumMod val="75000"/>
                  </a:schemeClr>
                </a:solidFill>
              </a:rPr>
              <a:t>У Шетоњу, 5. јуна 202</a:t>
            </a:r>
            <a:r>
              <a:rPr lang="en-US" sz="1800" i="1" cap="none" dirty="0" smtClean="0">
                <a:solidFill>
                  <a:schemeClr val="accent4">
                    <a:lumMod val="75000"/>
                  </a:schemeClr>
                </a:solidFill>
              </a:rPr>
              <a:t>5</a:t>
            </a:r>
            <a:r>
              <a:rPr lang="sr-Cyrl-RS" sz="1800" i="1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sr-Latn-RS" sz="1800" i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21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0"/>
            <a:ext cx="8784976" cy="64769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5800" y="609600"/>
            <a:ext cx="7772400" cy="7078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cs typeface="Narkisim" pitchFamily="34" charset="-79"/>
              </a:rPr>
              <a:t>Први дан </a:t>
            </a:r>
            <a:r>
              <a:rPr lang="ru-RU" sz="2000" b="1" dirty="0">
                <a:solidFill>
                  <a:schemeClr val="bg1"/>
                </a:solidFill>
                <a:cs typeface="Narkisim" pitchFamily="34" charset="-79"/>
              </a:rPr>
              <a:t>Дечије недеље, </a:t>
            </a:r>
            <a:endParaRPr lang="ru-RU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r>
              <a:rPr lang="sr-Cyrl-RS" sz="2000" b="1" dirty="0" smtClean="0">
                <a:solidFill>
                  <a:schemeClr val="bg1"/>
                </a:solidFill>
                <a:cs typeface="Narkisim" pitchFamily="34" charset="-79"/>
              </a:rPr>
              <a:t>П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ријем</a:t>
            </a:r>
            <a:r>
              <a:rPr lang="sr-Cyrl-R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sr-Cyrl-RS" sz="2000" b="1" dirty="0">
                <a:solidFill>
                  <a:schemeClr val="bg1"/>
                </a:solidFill>
                <a:cs typeface="Narkisim" pitchFamily="34" charset="-79"/>
              </a:rPr>
              <a:t>ђака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првака</a:t>
            </a:r>
            <a:r>
              <a:rPr lang="sr-Cyrl-R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>
                <a:solidFill>
                  <a:schemeClr val="bg1"/>
                </a:solidFill>
                <a:cs typeface="Narkisim" pitchFamily="34" charset="-79"/>
              </a:rPr>
              <a:t>у</a:t>
            </a:r>
            <a:r>
              <a:rPr lang="sr-Cyrl-RS" sz="2000" b="1" dirty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Деч</a:t>
            </a:r>
            <a:r>
              <a:rPr lang="sr-Cyrl-RS" sz="2000" b="1" dirty="0" smtClean="0">
                <a:solidFill>
                  <a:schemeClr val="bg1"/>
                </a:solidFill>
                <a:cs typeface="Narkisim" pitchFamily="34" charset="-79"/>
              </a:rPr>
              <a:t>и</a:t>
            </a:r>
            <a:r>
              <a:rPr lang="en-US" sz="2000" b="1" dirty="0" err="1" smtClean="0">
                <a:solidFill>
                  <a:schemeClr val="bg1"/>
                </a:solidFill>
                <a:cs typeface="Narkisim" pitchFamily="34" charset="-79"/>
              </a:rPr>
              <a:t>ји</a:t>
            </a:r>
            <a:r>
              <a:rPr lang="sr-Cyrl-RS" sz="2000" b="1" dirty="0" smtClean="0">
                <a:solidFill>
                  <a:schemeClr val="bg1"/>
                </a:solidFill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Narkisim" pitchFamily="34" charset="-79"/>
              </a:rPr>
              <a:t>савез</a:t>
            </a:r>
            <a:endParaRPr lang="sr-Latn-RS" sz="2000" b="1" dirty="0">
              <a:solidFill>
                <a:schemeClr val="bg1"/>
              </a:solidFill>
              <a:cs typeface="Narkisim" pitchFamily="34" charset="-79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51520" y="2578959"/>
            <a:ext cx="2819401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194851" y="2578959"/>
            <a:ext cx="2819400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6119688" y="2578959"/>
            <a:ext cx="28448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346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04" y="0"/>
            <a:ext cx="8786396" cy="64769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5800" y="304800"/>
            <a:ext cx="7772400" cy="7078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cs typeface="Narkisim" pitchFamily="34" charset="-79"/>
              </a:rPr>
              <a:t>Други дан </a:t>
            </a:r>
            <a:r>
              <a:rPr lang="ru-RU" sz="2000" b="1" dirty="0">
                <a:solidFill>
                  <a:schemeClr val="bg1"/>
                </a:solidFill>
                <a:cs typeface="Narkisim" pitchFamily="34" charset="-79"/>
              </a:rPr>
              <a:t>Дечије недеље, </a:t>
            </a:r>
            <a:endParaRPr lang="ru-RU" sz="2000" b="1" dirty="0" smtClean="0">
              <a:solidFill>
                <a:schemeClr val="bg1"/>
              </a:solidFill>
              <a:cs typeface="Narkisim" pitchFamily="34" charset="-79"/>
            </a:endParaRP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cs typeface="Narkisim" pitchFamily="34" charset="-79"/>
              </a:rPr>
              <a:t>Организовали смо јесењи </a:t>
            </a:r>
            <a:r>
              <a:rPr lang="ru-RU" sz="2000" b="1" dirty="0">
                <a:solidFill>
                  <a:schemeClr val="bg1"/>
                </a:solidFill>
                <a:cs typeface="Narkisim" pitchFamily="34" charset="-79"/>
              </a:rPr>
              <a:t>вашар</a:t>
            </a:r>
            <a:endParaRPr lang="sr-Latn-RS" sz="2000" b="1" dirty="0">
              <a:solidFill>
                <a:schemeClr val="bg1"/>
              </a:solidFill>
              <a:cs typeface="Narkisim" pitchFamily="34" charset="-79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85800" y="1628800"/>
            <a:ext cx="1617411" cy="2874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555776" y="1649761"/>
            <a:ext cx="1629484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" y="4725144"/>
            <a:ext cx="2811707" cy="1584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725144"/>
            <a:ext cx="2805143" cy="1584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426"/>
          <a:stretch>
            <a:fillRect/>
          </a:stretch>
        </p:blipFill>
        <p:spPr bwMode="auto">
          <a:xfrm>
            <a:off x="6594229" y="4725144"/>
            <a:ext cx="1711571" cy="1590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652852"/>
            <a:ext cx="3816424" cy="2850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771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ivic">
    <a:dk1>
      <a:sysClr val="windowText" lastClr="000000"/>
    </a:dk1>
    <a:lt1>
      <a:sysClr val="window" lastClr="FFFFFF"/>
    </a:lt1>
    <a:dk2>
      <a:srgbClr val="646B86"/>
    </a:dk2>
    <a:lt2>
      <a:srgbClr val="C5D1D7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00A3D6"/>
    </a:hlink>
    <a:folHlink>
      <a:srgbClr val="694F07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944</TotalTime>
  <Words>1968</Words>
  <Application>Microsoft Office PowerPoint</Application>
  <PresentationFormat>On-screen Show (4:3)</PresentationFormat>
  <Paragraphs>272</Paragraphs>
  <Slides>76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77" baseType="lpstr">
      <vt:lpstr>Civic</vt:lpstr>
      <vt:lpstr>Дан школе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Дан школе</dc:title>
  <dc:creator>Ucenik01</dc:creator>
  <cp:lastModifiedBy>Ucenik01</cp:lastModifiedBy>
  <cp:revision>107</cp:revision>
  <dcterms:created xsi:type="dcterms:W3CDTF">2006-08-16T00:00:00Z</dcterms:created>
  <dcterms:modified xsi:type="dcterms:W3CDTF">2025-06-05T08:43:07Z</dcterms:modified>
</cp:coreProperties>
</file>