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57" r:id="rId22"/>
    <p:sldId id="358" r:id="rId23"/>
    <p:sldId id="342" r:id="rId24"/>
    <p:sldId id="343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259" r:id="rId37"/>
    <p:sldId id="264" r:id="rId38"/>
    <p:sldId id="265" r:id="rId39"/>
    <p:sldId id="323" r:id="rId40"/>
    <p:sldId id="301" r:id="rId41"/>
    <p:sldId id="270" r:id="rId42"/>
    <p:sldId id="295" r:id="rId43"/>
    <p:sldId id="298" r:id="rId44"/>
    <p:sldId id="299" r:id="rId45"/>
    <p:sldId id="297" r:id="rId46"/>
    <p:sldId id="367" r:id="rId47"/>
    <p:sldId id="366" r:id="rId48"/>
    <p:sldId id="361" r:id="rId49"/>
    <p:sldId id="362" r:id="rId50"/>
    <p:sldId id="363" r:id="rId51"/>
    <p:sldId id="364" r:id="rId52"/>
    <p:sldId id="324" r:id="rId53"/>
    <p:sldId id="262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3.wdp"/><Relationship Id="rId7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3.wdp"/><Relationship Id="rId7" Type="http://schemas.openxmlformats.org/officeDocument/2006/relationships/image" Target="../media/image3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3.wdp"/><Relationship Id="rId7" Type="http://schemas.openxmlformats.org/officeDocument/2006/relationships/image" Target="../media/image5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microsoft.com/office/2007/relationships/hdphoto" Target="../media/hdphoto3.wdp"/><Relationship Id="rId7" Type="http://schemas.openxmlformats.org/officeDocument/2006/relationships/image" Target="../media/image7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microsoft.com/office/2007/relationships/hdphoto" Target="../media/hdphoto4.wdp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microsoft.com/office/2007/relationships/hdphoto" Target="../media/hdphoto5.wdp"/><Relationship Id="rId4" Type="http://schemas.openxmlformats.org/officeDocument/2006/relationships/image" Target="../media/image104.jpe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microsoft.com/office/2007/relationships/hdphoto" Target="../media/hdphoto2.wdp"/><Relationship Id="rId7" Type="http://schemas.openxmlformats.org/officeDocument/2006/relationships/image" Target="../media/image111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microsoft.com/office/2007/relationships/hdphoto" Target="../media/hdphoto2.wdp"/><Relationship Id="rId7" Type="http://schemas.openxmlformats.org/officeDocument/2006/relationships/image" Target="../media/image11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microsoft.com/office/2007/relationships/hdphoto" Target="../media/hdphoto2.wdp"/><Relationship Id="rId7" Type="http://schemas.openxmlformats.org/officeDocument/2006/relationships/image" Target="../media/image12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8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4122" y="2501720"/>
            <a:ext cx="3409278" cy="1702160"/>
          </a:xfrm>
        </p:spPr>
        <p:txBody>
          <a:bodyPr/>
          <a:lstStyle/>
          <a:p>
            <a:pPr algn="r"/>
            <a:r>
              <a:rPr lang="sr-Cyrl-RS" b="1" i="1" dirty="0" smtClean="0"/>
              <a:t>Дан школе</a:t>
            </a:r>
            <a:endParaRPr lang="sr-Latn-R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5898" y="4114800"/>
            <a:ext cx="3407502" cy="1260629"/>
          </a:xfrm>
        </p:spPr>
        <p:txBody>
          <a:bodyPr>
            <a:normAutofit/>
          </a:bodyPr>
          <a:lstStyle/>
          <a:p>
            <a:pPr algn="r"/>
            <a:r>
              <a:rPr lang="sr-Cyrl-RS" sz="7200" dirty="0" smtClean="0"/>
              <a:t>2024.</a:t>
            </a:r>
            <a:endParaRPr lang="sr-Latn-R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76463"/>
            <a:ext cx="1829539" cy="1781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648200" y="2514600"/>
            <a:ext cx="3505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r-Cyrl-RS" sz="1100" b="1" i="1" dirty="0" smtClean="0">
                <a:solidFill>
                  <a:schemeClr val="accent4">
                    <a:lumMod val="75000"/>
                  </a:schemeClr>
                </a:solidFill>
              </a:rPr>
              <a:t> Основна школа</a:t>
            </a:r>
          </a:p>
          <a:p>
            <a:pPr algn="r"/>
            <a:r>
              <a:rPr lang="sr-Cyrl-RS" sz="1100" b="1" i="1" dirty="0" smtClean="0">
                <a:solidFill>
                  <a:schemeClr val="accent4">
                    <a:lumMod val="75000"/>
                  </a:schemeClr>
                </a:solidFill>
              </a:rPr>
              <a:t>       ,,Мирослав Букумировић Букум</a:t>
            </a:r>
            <a:r>
              <a:rPr lang="en-US" sz="1100" b="1" i="1" dirty="0" smtClean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  <a:t>’’</a:t>
            </a:r>
            <a:r>
              <a:rPr lang="sr-Cyrl-RS" sz="11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sr-Cyrl-RS" sz="1100" b="1" i="1" dirty="0" smtClean="0">
                <a:solidFill>
                  <a:schemeClr val="accent4">
                    <a:lumMod val="75000"/>
                  </a:schemeClr>
                </a:solidFill>
              </a:rPr>
              <a:t> 		              Шетоње </a:t>
            </a:r>
            <a:endParaRPr lang="en-US" sz="1100" b="1" i="1" dirty="0">
              <a:solidFill>
                <a:schemeClr val="accent4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496" y="0"/>
            <a:ext cx="4281997" cy="32114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63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4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u="sng" dirty="0">
                <a:solidFill>
                  <a:schemeClr val="bg1"/>
                </a:solidFill>
                <a:cs typeface="Narkisim" pitchFamily="34" charset="-79"/>
              </a:rPr>
              <a:t>Другог дана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Дечије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недеље, ученици од првог до четвртог разреда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уживали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су у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маскенбалу.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Причали су о својим маскама, опонашали изабране ликове, шетали и играли се. </a:t>
            </a:r>
            <a:endParaRPr lang="ru-RU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Био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је то баш забаван дан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609664"/>
            <a:ext cx="2155609" cy="287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00" y="2588210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0" y="2637409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71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550" y="534508"/>
            <a:ext cx="2155609" cy="287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504" y="3505200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00" y="551524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513054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00" y="3559205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3559205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42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550" y="534508"/>
            <a:ext cx="2155608" cy="287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504" y="3505200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00" y="551524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513054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00" y="3559205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3559205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982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sz="1600" b="1" u="sng" dirty="0">
                <a:solidFill>
                  <a:schemeClr val="bg1"/>
                </a:solidFill>
                <a:cs typeface="Narkisim" pitchFamily="34" charset="-79"/>
              </a:rPr>
              <a:t>Трећи дан </a:t>
            </a:r>
            <a:r>
              <a:rPr lang="ru-RU" sz="1600" b="1" dirty="0" smtClean="0">
                <a:solidFill>
                  <a:schemeClr val="bg1"/>
                </a:solidFill>
                <a:cs typeface="Narkisim" pitchFamily="34" charset="-79"/>
              </a:rPr>
              <a:t>Дечије </a:t>
            </a:r>
            <a:r>
              <a:rPr lang="ru-RU" sz="1600" b="1" dirty="0">
                <a:solidFill>
                  <a:schemeClr val="bg1"/>
                </a:solidFill>
                <a:cs typeface="Narkisim" pitchFamily="34" charset="-79"/>
              </a:rPr>
              <a:t>недеље </a:t>
            </a:r>
            <a:r>
              <a:rPr lang="ru-RU" sz="1600" b="1" dirty="0" smtClean="0">
                <a:solidFill>
                  <a:schemeClr val="bg1"/>
                </a:solidFill>
                <a:cs typeface="Narkisim" pitchFamily="34" charset="-79"/>
              </a:rPr>
              <a:t>био је обележен ,, Ликовном радионицом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". </a:t>
            </a:r>
            <a:endParaRPr lang="ru-RU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Ученици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млађих разреда наше школе постали су прави мали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уметници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209800"/>
            <a:ext cx="2514600" cy="3352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037" y="2461010"/>
            <a:ext cx="5067340" cy="28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96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u="sng" dirty="0">
                <a:solidFill>
                  <a:schemeClr val="bg1"/>
                </a:solidFill>
                <a:cs typeface="Narkisim" pitchFamily="34" charset="-79"/>
              </a:rPr>
              <a:t>Четврти дан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Дечије недеље организовали смо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Спортски дан. </a:t>
            </a:r>
            <a:endParaRPr lang="ru-RU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Занимљиве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игре, лепо време и пуно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осмеха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75260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99" y="4093346"/>
            <a:ext cx="2873405" cy="215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6199" y="1769616"/>
            <a:ext cx="3762817" cy="211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1658" y="4080722"/>
            <a:ext cx="3767358" cy="217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82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u="sng" dirty="0">
                <a:solidFill>
                  <a:schemeClr val="bg1"/>
                </a:solidFill>
                <a:cs typeface="Narkisim" pitchFamily="34" charset="-79"/>
              </a:rPr>
              <a:t>Пети дан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Дечије недеље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Свечана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приредба поводом пријема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ђака првака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Дечији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савез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13773" r="8845" b="18891"/>
          <a:stretch/>
        </p:blipFill>
        <p:spPr bwMode="auto">
          <a:xfrm>
            <a:off x="609600" y="1895011"/>
            <a:ext cx="4856086" cy="3027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3608375"/>
            <a:ext cx="2976979" cy="25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705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Активности и приредбе наших ученика поводом новогодишњих празника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● </a:t>
            </a:r>
            <a:endParaRPr lang="ru-RU" b="1" dirty="0" smtClean="0">
              <a:solidFill>
                <a:schemeClr val="bg1"/>
              </a:solidFill>
              <a:cs typeface="Narkisim" pitchFamily="34" charset="-79"/>
            </a:endParaRPr>
          </a:p>
          <a:p>
            <a:endParaRPr lang="sr-Latn-RS" dirty="0"/>
          </a:p>
        </p:txBody>
      </p:sp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99592" y="2206542"/>
            <a:ext cx="3905278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48064" y="3860316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148065" y="1635899"/>
            <a:ext cx="3324854" cy="1932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507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1560" y="1124744"/>
            <a:ext cx="6336704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300192" y="513054"/>
            <a:ext cx="217170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81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Обележавање школске славе,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27. јануара</a:t>
            </a:r>
            <a:endParaRPr lang="sr-Latn-RS" dirty="0"/>
          </a:p>
        </p:txBody>
      </p:sp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9592" y="1545204"/>
            <a:ext cx="6289628" cy="471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943600" y="4216613"/>
            <a:ext cx="2743200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93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44791" y="505405"/>
            <a:ext cx="2155609" cy="287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63888" y="523160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43600" y="513054"/>
            <a:ext cx="208140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42630" y="3733277"/>
            <a:ext cx="2440250" cy="183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00400" y="3737691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073323" y="3733277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5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67000" y="1066800"/>
            <a:ext cx="5562600" cy="1905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sr-Cyrl-RS" b="1" dirty="0" smtClean="0">
                <a:solidFill>
                  <a:schemeClr val="accent4">
                    <a:lumMod val="75000"/>
                  </a:schemeClr>
                </a:solidFill>
                <a:cs typeface="Narkisim" pitchFamily="34" charset="-79"/>
              </a:rPr>
              <a:t>Данас обележавамо </a:t>
            </a:r>
            <a:r>
              <a:rPr lang="sr-Cyrl-RS" sz="5300" b="1" dirty="0" smtClean="0">
                <a:solidFill>
                  <a:schemeClr val="accent4">
                    <a:lumMod val="75000"/>
                  </a:schemeClr>
                </a:solidFill>
                <a:cs typeface="Narkisim" pitchFamily="34" charset="-79"/>
              </a:rPr>
              <a:t>187</a:t>
            </a:r>
            <a:r>
              <a:rPr lang="sr-Cyrl-RS" b="1" dirty="0" smtClean="0">
                <a:solidFill>
                  <a:schemeClr val="accent4">
                    <a:lumMod val="75000"/>
                  </a:schemeClr>
                </a:solidFill>
                <a:cs typeface="Narkisim" pitchFamily="34" charset="-79"/>
              </a:rPr>
              <a:t> година постојања наше школе</a:t>
            </a:r>
            <a:endParaRPr lang="en-US" b="1" dirty="0">
              <a:solidFill>
                <a:schemeClr val="accent4">
                  <a:lumMod val="75000"/>
                </a:schemeClr>
              </a:solidFill>
              <a:cs typeface="Narkisim" pitchFamily="34" charset="-79"/>
            </a:endParaRPr>
          </a:p>
        </p:txBody>
      </p:sp>
      <p:pic>
        <p:nvPicPr>
          <p:cNvPr id="1026" name="Picture 2" descr="ОШ &quot;Мирослав Букумировић-Букум&quot;, Шетоњ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4850"/>
            <a:ext cx="16002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8. SMAGOŠ se održava u Šetonju - RTV Ml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910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4161408"/>
            <a:ext cx="3048000" cy="2285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86446" y="3000372"/>
            <a:ext cx="2347890" cy="5476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sr-Cyrl-RS" sz="2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Narkisim" pitchFamily="34" charset="-79"/>
              </a:rPr>
              <a:t>Добродошли</a:t>
            </a:r>
            <a:endParaRPr lang="en-US" sz="2400" b="1" i="1" dirty="0">
              <a:solidFill>
                <a:schemeClr val="accent1">
                  <a:lumMod val="60000"/>
                  <a:lumOff val="40000"/>
                </a:schemeClr>
              </a:solidFill>
              <a:latin typeface="Imprint MT Shadow" pitchFamily="82" charset="0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5022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Ученици од првог до четвртог разреда су пригодним програмом обележили међународни празник Дан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жена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 ● </a:t>
            </a:r>
            <a:endParaRPr lang="sr-Latn-RS" dirty="0"/>
          </a:p>
        </p:txBody>
      </p:sp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95736" y="2348880"/>
            <a:ext cx="2155609" cy="287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8024" y="1807215"/>
            <a:ext cx="3121491" cy="234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92961" y="4255365"/>
            <a:ext cx="3121491" cy="222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383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Традиционално, општинско такмичење из историје било је организовано у нашој школи</a:t>
            </a:r>
            <a:endParaRPr lang="sr-Latn-RS" dirty="0"/>
          </a:p>
        </p:txBody>
      </p:sp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71538" y="2000240"/>
            <a:ext cx="6958034" cy="391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089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HIPPO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такмичење из енглеског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језика у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нашим клупама ● </a:t>
            </a:r>
            <a:endParaRPr lang="sr-Latn-RS" dirty="0"/>
          </a:p>
        </p:txBody>
      </p:sp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5800" y="1493338"/>
            <a:ext cx="5326360" cy="39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56176" y="3722430"/>
            <a:ext cx="2365899" cy="17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156175" y="2221112"/>
            <a:ext cx="2365899" cy="12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514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Осми сусрети малих глумаца основних школа </a:t>
            </a:r>
          </a:p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Смагош 2024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.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у Шетоњу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 ● </a:t>
            </a:r>
            <a:endParaRPr lang="sr-Latn-RS" dirty="0"/>
          </a:p>
        </p:txBody>
      </p:sp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03848" y="1643049"/>
            <a:ext cx="3190598" cy="472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121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4008" y="2492896"/>
            <a:ext cx="3878067" cy="387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5799" y="476671"/>
            <a:ext cx="3835247" cy="28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5799" y="3494528"/>
            <a:ext cx="3835247" cy="28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78266" y="475320"/>
            <a:ext cx="2609549" cy="19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660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sr-Cyrl-RS" sz="2800" b="1" dirty="0">
                <a:solidFill>
                  <a:schemeClr val="bg1"/>
                </a:solidFill>
                <a:cs typeface="Narkisim" pitchFamily="34" charset="-79"/>
              </a:rPr>
              <a:t>Ускршње радионице ● </a:t>
            </a:r>
            <a:endParaRPr lang="sr-Cyrl-RS" sz="2800" b="1" dirty="0" smtClean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21178771">
            <a:off x="1376856" y="1715292"/>
            <a:ext cx="2602909" cy="4627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91491">
            <a:off x="5013540" y="1923696"/>
            <a:ext cx="2522716" cy="4484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0623213">
            <a:off x="3203300" y="5756938"/>
            <a:ext cx="16690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,,</a:t>
            </a:r>
            <a:r>
              <a:rPr lang="en-US" b="1" dirty="0" err="1" smtClean="0"/>
              <a:t>Лов</a:t>
            </a:r>
            <a:r>
              <a:rPr lang="en-US" b="1" dirty="0" smtClean="0"/>
              <a:t> </a:t>
            </a:r>
            <a:r>
              <a:rPr lang="en-US" b="1" dirty="0" err="1" smtClean="0"/>
              <a:t>на</a:t>
            </a:r>
            <a:r>
              <a:rPr lang="en-US" b="1" dirty="0" smtClean="0"/>
              <a:t> </a:t>
            </a:r>
            <a:r>
              <a:rPr lang="en-US" b="1" dirty="0" err="1" smtClean="0"/>
              <a:t>јаја</a:t>
            </a:r>
            <a:r>
              <a:rPr lang="en-US" b="1" dirty="0" smtClean="0"/>
              <a:t>"</a:t>
            </a:r>
            <a:endParaRPr lang="sr-Latn-RS" b="1" dirty="0"/>
          </a:p>
        </p:txBody>
      </p:sp>
      <p:sp>
        <p:nvSpPr>
          <p:cNvPr id="3" name="Rectangle 2"/>
          <p:cNvSpPr/>
          <p:nvPr/>
        </p:nvSpPr>
        <p:spPr>
          <a:xfrm rot="20438357">
            <a:off x="6514615" y="5633826"/>
            <a:ext cx="21723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err="1"/>
              <a:t>Ускршњи</a:t>
            </a:r>
            <a:r>
              <a:rPr lang="en-US" b="1" dirty="0"/>
              <a:t> </a:t>
            </a:r>
            <a:r>
              <a:rPr lang="en-US" b="1" dirty="0" err="1"/>
              <a:t>вашар</a:t>
            </a:r>
            <a:endParaRPr lang="sr-Latn-RS" b="1" dirty="0"/>
          </a:p>
        </p:txBody>
      </p:sp>
    </p:spTree>
    <p:extLst>
      <p:ext uri="{BB962C8B-B14F-4D97-AF65-F5344CB8AC3E}">
        <p14:creationId xmlns:p14="http://schemas.microsoft.com/office/powerpoint/2010/main" val="1920723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5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65290" y="2132856"/>
            <a:ext cx="652872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9633" y="1052736"/>
            <a:ext cx="6734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sr-Cyrl-RS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забавн</a:t>
            </a:r>
            <a:r>
              <a:rPr lang="sr-Cyrl-RS" b="1" dirty="0">
                <a:solidFill>
                  <a:schemeClr val="bg1">
                    <a:lumMod val="95000"/>
                  </a:schemeClr>
                </a:solidFill>
              </a:rPr>
              <a:t>е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шарен</a:t>
            </a:r>
            <a:r>
              <a:rPr lang="sr-Cyrl-RS" b="1" dirty="0">
                <a:solidFill>
                  <a:schemeClr val="bg1">
                    <a:lumMod val="95000"/>
                  </a:schemeClr>
                </a:solidFill>
              </a:rPr>
              <a:t>е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и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радосн</a:t>
            </a:r>
            <a:r>
              <a:rPr lang="sr-Cyrl-RS" b="1" dirty="0">
                <a:solidFill>
                  <a:schemeClr val="bg1">
                    <a:lumMod val="95000"/>
                  </a:schemeClr>
                </a:solidFill>
              </a:rPr>
              <a:t>е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у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складу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са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празником</a:t>
            </a:r>
            <a:endParaRPr lang="sr-Latn-RS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sr-Latn-R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9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9552" y="404664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99699" y="4941167"/>
            <a:ext cx="2514600" cy="15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6200000">
            <a:off x="973510" y="3821980"/>
            <a:ext cx="21717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18808" y="2024398"/>
            <a:ext cx="2076382" cy="2768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 rot="191491">
            <a:off x="4290880" y="454844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012078" y="2852936"/>
            <a:ext cx="3025480" cy="2269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11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4" cstate="print"/>
          <a:srcRect t="35086"/>
          <a:stretch/>
        </p:blipFill>
        <p:spPr bwMode="auto">
          <a:xfrm>
            <a:off x="2020468" y="3717032"/>
            <a:ext cx="5542384" cy="26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072098" y="476671"/>
            <a:ext cx="5439124" cy="3059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027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 smtClean="0">
                <a:solidFill>
                  <a:schemeClr val="bg1"/>
                </a:solidFill>
                <a:cs typeface="Narkisim" pitchFamily="34" charset="-79"/>
              </a:rPr>
              <a:t>● Дан планете </a:t>
            </a:r>
            <a:r>
              <a:rPr lang="sr-Cyrl-RS" sz="2400" b="1" dirty="0">
                <a:solidFill>
                  <a:schemeClr val="bg1"/>
                </a:solidFill>
                <a:cs typeface="Narkisim" pitchFamily="34" charset="-79"/>
              </a:rPr>
              <a:t>Земље ● </a:t>
            </a:r>
            <a:endParaRPr lang="sr-Latn-RS" sz="2400" dirty="0"/>
          </a:p>
        </p:txBody>
      </p:sp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4" cstate="print"/>
          <a:srcRect b="28215"/>
          <a:stretch/>
        </p:blipFill>
        <p:spPr bwMode="auto">
          <a:xfrm>
            <a:off x="1295001" y="2420888"/>
            <a:ext cx="3276999" cy="313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26503" y="2724950"/>
            <a:ext cx="3319264" cy="24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51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810000" cy="6211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04800"/>
            <a:ext cx="4220592" cy="6211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МАТЕРИЈАЛНО-</a:t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ТЕХНИЧКА</a:t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УЛАГАЊА</a:t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у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2023/2024.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години</a:t>
            </a:r>
            <a:endParaRPr lang="sr-Latn-RS" dirty="0"/>
          </a:p>
        </p:txBody>
      </p:sp>
      <p:sp>
        <p:nvSpPr>
          <p:cNvPr id="7" name="Rectangle 6"/>
          <p:cNvSpPr/>
          <p:nvPr/>
        </p:nvSpPr>
        <p:spPr>
          <a:xfrm>
            <a:off x="5562600" y="47244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АКТИВНОСТИ </a:t>
            </a:r>
            <a:endParaRPr lang="en-US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НАШИХ УЧЕНИКА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/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у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2023/2024.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години</a:t>
            </a:r>
            <a:endParaRPr lang="sr-Latn-RS" dirty="0"/>
          </a:p>
        </p:txBody>
      </p:sp>
      <p:pic>
        <p:nvPicPr>
          <p:cNvPr id="2050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Learn Effectively : Understanding Learning Process | by Wafi Harowa  | Medi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2133600" cy="176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од 7. до 10. маја 2024. године кроз различите активности обележили смо </a:t>
            </a:r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Недељу сећања и </a:t>
            </a:r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заједништва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</a:p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чији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је циљ одавање поштовања жртвама, подршка њиховим породицама, пријатељима и широј заједници</a:t>
            </a:r>
            <a:endParaRPr lang="sr-Latn-RS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694884" y="2214554"/>
            <a:ext cx="5695991" cy="3714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681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75656" y="3555104"/>
            <a:ext cx="5894963" cy="26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1560" y="404664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16015" y="404664"/>
            <a:ext cx="3944007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31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9552" y="404664"/>
            <a:ext cx="334643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5" cstate="print"/>
          <a:srcRect l="3704" t="8474"/>
          <a:stretch/>
        </p:blipFill>
        <p:spPr bwMode="auto">
          <a:xfrm>
            <a:off x="3089428" y="3027284"/>
            <a:ext cx="2641595" cy="1883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868144" y="4363108"/>
            <a:ext cx="2806827" cy="211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39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Дводневна екскурзија за ученике од 5. до 8. разреда, Опленац, пећина Рисовача, Ваљево, Бранковина, Тршић, Бања Ковиљача</a:t>
            </a:r>
            <a:endParaRPr lang="sr-Latn-RS" dirty="0"/>
          </a:p>
        </p:txBody>
      </p:sp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4540" y="1795316"/>
            <a:ext cx="4318248" cy="43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58969" y="1795316"/>
            <a:ext cx="3555330" cy="43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757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3737" y="1399522"/>
            <a:ext cx="4018263" cy="401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54352" y="1402730"/>
            <a:ext cx="4032448" cy="401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261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5817" y="2928934"/>
            <a:ext cx="7672366" cy="345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63688" y="548680"/>
            <a:ext cx="4921284" cy="2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051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1760" y="1124744"/>
            <a:ext cx="41044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  <a:cs typeface="Narkisim" pitchFamily="34" charset="-79"/>
              </a:rPr>
              <a:t>Ове школске године имали смо пуно </a:t>
            </a:r>
            <a:r>
              <a:rPr lang="sr-Cyrl-RS" sz="2800" b="1" dirty="0" smtClean="0">
                <a:solidFill>
                  <a:schemeClr val="bg1"/>
                </a:solidFill>
                <a:cs typeface="Narkisim" pitchFamily="34" charset="-79"/>
              </a:rPr>
              <a:t>реализованих активности и на </a:t>
            </a:r>
            <a:r>
              <a:rPr lang="sr-Cyrl-RS" sz="2800" b="1" dirty="0" smtClean="0">
                <a:solidFill>
                  <a:schemeClr val="bg1"/>
                </a:solidFill>
                <a:cs typeface="Narkisim" pitchFamily="34" charset="-79"/>
              </a:rPr>
              <a:t>пољу материјално-техничких улагања</a:t>
            </a:r>
            <a:r>
              <a:rPr lang="sr-Cyrl-RS" sz="2800" b="1" dirty="0">
                <a:solidFill>
                  <a:schemeClr val="bg1"/>
                </a:solidFill>
                <a:cs typeface="Narkisim" pitchFamily="34" charset="-79"/>
              </a:rPr>
              <a:t/>
            </a:r>
            <a:br>
              <a:rPr lang="sr-Cyrl-RS" sz="2800" b="1" dirty="0">
                <a:solidFill>
                  <a:schemeClr val="bg1"/>
                </a:solidFill>
                <a:cs typeface="Narkisim" pitchFamily="34" charset="-79"/>
              </a:rPr>
            </a:br>
            <a:endParaRPr lang="sr-Latn-RS" sz="2800" dirty="0"/>
          </a:p>
        </p:txBody>
      </p:sp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22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Урађен је кровни покривач на згради матичне школе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9050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3217" y="1918317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1"/>
          <a:stretch/>
        </p:blipFill>
        <p:spPr bwMode="auto">
          <a:xfrm>
            <a:off x="5953216" y="3875473"/>
            <a:ext cx="2504984" cy="192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8382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Постављени су клима уређаји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у свим учионицама новог дела школе,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 дигиталном кабинету, библиотеци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и </a:t>
            </a:r>
            <a:endParaRPr lang="ru-RU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наставничкој канцеларији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 ● 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67"/>
          <a:stretch/>
        </p:blipFill>
        <p:spPr bwMode="auto">
          <a:xfrm>
            <a:off x="457200" y="2132856"/>
            <a:ext cx="3572837" cy="3502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2437" y="2380093"/>
            <a:ext cx="4340923" cy="3255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254" y="3631906"/>
            <a:ext cx="4033730" cy="27494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253" y="404663"/>
            <a:ext cx="4033731" cy="3025299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3" t="-3012" r="29126" b="20272"/>
          <a:stretch/>
        </p:blipFill>
        <p:spPr bwMode="auto">
          <a:xfrm>
            <a:off x="5292079" y="116632"/>
            <a:ext cx="3386997" cy="6407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74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1556792"/>
            <a:ext cx="777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 smtClean="0">
                <a:solidFill>
                  <a:schemeClr val="bg1"/>
                </a:solidFill>
                <a:cs typeface="Narkisim" pitchFamily="34" charset="-79"/>
              </a:rPr>
              <a:t>И ове школске године, наши вредни ученици су са својим учитељима и наставницима имали </a:t>
            </a:r>
            <a:r>
              <a:rPr lang="sr-Cyrl-RS" sz="2400" b="1" dirty="0" smtClean="0">
                <a:solidFill>
                  <a:schemeClr val="bg1"/>
                </a:solidFill>
                <a:cs typeface="Narkisim" pitchFamily="34" charset="-79"/>
              </a:rPr>
              <a:t>доста успешних активности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/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endParaRPr lang="sr-Latn-RS" dirty="0"/>
          </a:p>
        </p:txBody>
      </p:sp>
      <p:pic>
        <p:nvPicPr>
          <p:cNvPr id="5" name="Picture 4" descr="How to Learn Effectively : Understanding Learning Process | by Wafi Harowa  | 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15570"/>
            <a:ext cx="2133600" cy="176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39535" y="2767892"/>
            <a:ext cx="4138400" cy="5476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sr-Cyrl-RS" sz="2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Narkisim" pitchFamily="34" charset="-79"/>
              </a:rPr>
              <a:t>Погледајте неке од њих...</a:t>
            </a:r>
            <a:endParaRPr lang="en-US" sz="2400" b="1" i="1" dirty="0">
              <a:solidFill>
                <a:schemeClr val="accent1">
                  <a:lumMod val="60000"/>
                  <a:lumOff val="40000"/>
                </a:schemeClr>
              </a:solidFill>
              <a:latin typeface="Imprint MT Shadow" pitchFamily="82" charset="0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3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8382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 матичној школи у Шетоњу завршена је комплетна санација свих учионица од последица елементарних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непогода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ru-RU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тако да смо од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почетка другог полугодишта наставили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са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кабинетском наставом у оптималним условима. </a:t>
            </a:r>
            <a:endParaRPr lang="ru-RU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cs typeface="Narkisim" pitchFamily="34" charset="-79"/>
              </a:rPr>
              <a:t>Средства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cs typeface="Narkisim" pitchFamily="34" charset="-79"/>
              </a:rPr>
              <a:t>за све радове обезбеђена су од стране </a:t>
            </a:r>
            <a:endParaRPr lang="ru-RU" b="1" dirty="0" smtClean="0">
              <a:solidFill>
                <a:schemeClr val="bg2">
                  <a:lumMod val="75000"/>
                </a:schemeClr>
              </a:solidFill>
              <a:cs typeface="Narkisim" pitchFamily="34" charset="-79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cs typeface="Narkisim" pitchFamily="34" charset="-79"/>
              </a:rPr>
              <a:t>локалне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cs typeface="Narkisim" pitchFamily="34" charset="-79"/>
              </a:rPr>
              <a:t>самоуправе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.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3281288"/>
            <a:ext cx="2958058" cy="2895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555817"/>
            <a:ext cx="2592287" cy="291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707904" y="579734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00192" y="568883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55576" y="3616883"/>
            <a:ext cx="2592288" cy="291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3640800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3629949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1560" y="620687"/>
            <a:ext cx="2191119" cy="29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46581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609961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633635"/>
            <a:ext cx="2191119" cy="292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3659529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580112" y="3622909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Завршена је санација подрумског простора у трпезаријском делу школе</a:t>
            </a:r>
            <a:endParaRPr lang="sr-Latn-RS" dirty="0"/>
          </a:p>
        </p:txBody>
      </p:sp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5801" y="4797152"/>
            <a:ext cx="2173878" cy="163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37896" y="4077072"/>
            <a:ext cx="2905704" cy="23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037896" y="1759463"/>
            <a:ext cx="2905703" cy="217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98" y="1759464"/>
            <a:ext cx="2170254" cy="28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090" y="2975190"/>
            <a:ext cx="2573192" cy="34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Завршена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је адаптација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санитарних просторија у старом делу школе а у циљу побољшања општих хигијенских услова</a:t>
            </a:r>
            <a:endParaRPr lang="sr-Latn-RS" dirty="0"/>
          </a:p>
        </p:txBody>
      </p:sp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5800" y="1771172"/>
            <a:ext cx="4220492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89848" y="1771172"/>
            <a:ext cx="3168352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1560" y="2420888"/>
            <a:ext cx="2586736" cy="344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347863" y="2399434"/>
            <a:ext cx="2602827" cy="347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1108" y="2452702"/>
            <a:ext cx="2562876" cy="341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838200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Заменили смо све дотрајале радијаторе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 свим просторијама школе у циљу ефикасног и стабилног централног система грејања и обезбеђења оптималних услова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рада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 ●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5430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Извршили смо реконструкцију будуће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летње баште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у школском дворишту ● </a:t>
            </a:r>
            <a:endParaRPr lang="sr-Latn-R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905000"/>
            <a:ext cx="2871787" cy="3829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905000"/>
            <a:ext cx="5105400" cy="3829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762000"/>
            <a:ext cx="7010400" cy="525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8382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 циљу побољшања услова рада и учења у подручном одељењу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​​Ждрелу, све просторије које се активно користе су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такође климатизоване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 ● </a:t>
            </a:r>
            <a:endParaRPr lang="sr-Latn-RS" dirty="0"/>
          </a:p>
        </p:txBody>
      </p:sp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0996" y="2312310"/>
            <a:ext cx="2158008" cy="287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231231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511383" y="1786438"/>
            <a:ext cx="2946817" cy="3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Замењени су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и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дотрајали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апарати у школској кухињи у подручном одељењу у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Ждрелу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 ● </a:t>
            </a:r>
            <a:endParaRPr lang="sr-Latn-RS" dirty="0"/>
          </a:p>
        </p:txBody>
      </p:sp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00232" y="2786058"/>
            <a:ext cx="2155609" cy="287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86380" y="2857496"/>
            <a:ext cx="2171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5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Првог септембра приредили  смо добродошлицу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за наше ђаке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прваке ● 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45" y="2667000"/>
            <a:ext cx="2155609" cy="2874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2683276"/>
            <a:ext cx="2171700" cy="28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645546"/>
            <a:ext cx="2346849" cy="3129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96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Извршена је санација санитарних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просторија у подручном одељењу у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Ћовдину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 ● </a:t>
            </a:r>
            <a:endParaRPr lang="sr-Latn-RS" dirty="0"/>
          </a:p>
        </p:txBody>
      </p:sp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51720" y="2060848"/>
            <a:ext cx="5505474" cy="412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8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082823"/>
            <a:ext cx="2387168" cy="356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31839" y="1103289"/>
            <a:ext cx="2660405" cy="35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40152" y="1082822"/>
            <a:ext cx="2675756" cy="356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78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8382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а средствима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Ученичке задруге обезбеђено је 36 ормарића за ученике, катедре и столице за све учионице у новом делу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школе, као и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нове зелене табле</a:t>
            </a:r>
            <a:endParaRPr lang="sr-Latn-RS" dirty="0"/>
          </a:p>
        </p:txBody>
      </p:sp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6617" y="2571744"/>
            <a:ext cx="2479573" cy="33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307342" y="2571744"/>
            <a:ext cx="2533152" cy="33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78650" y="2571744"/>
            <a:ext cx="2479574" cy="33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9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556792"/>
            <a:ext cx="7024744" cy="1143000"/>
          </a:xfrm>
        </p:spPr>
        <p:txBody>
          <a:bodyPr/>
          <a:lstStyle/>
          <a:p>
            <a:r>
              <a:rPr lang="sr-Cyrl-RS" dirty="0" smtClean="0"/>
              <a:t>Хвала вам на пажњи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032" y="5661248"/>
            <a:ext cx="3456500" cy="529284"/>
          </a:xfrm>
        </p:spPr>
        <p:txBody>
          <a:bodyPr>
            <a:normAutofit/>
          </a:bodyPr>
          <a:lstStyle/>
          <a:p>
            <a:r>
              <a:rPr lang="sr-Cyrl-RS" sz="1800" b="1" i="1" dirty="0" smtClean="0">
                <a:solidFill>
                  <a:schemeClr val="accent4">
                    <a:lumMod val="75000"/>
                  </a:schemeClr>
                </a:solidFill>
              </a:rPr>
              <a:t>Шетоње, 5. јун. 2024.</a:t>
            </a:r>
            <a:endParaRPr lang="sr-Latn-RS" sz="18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30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Обележили смо Дан пешачења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и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сви заједно </a:t>
            </a:r>
            <a:endParaRPr lang="ru-RU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направили КОРАК БЛИЖЕ ЗДРАВЉУ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 ● </a:t>
            </a:r>
            <a:endParaRPr lang="ru-RU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5642" y="1600200"/>
            <a:ext cx="528115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5260" y="4049787"/>
            <a:ext cx="5279678" cy="237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... као и ново учешће на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кросу РТС-а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209800"/>
            <a:ext cx="2438400" cy="284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2821" y="226195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2209800"/>
            <a:ext cx="2667000" cy="284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838200"/>
            <a:ext cx="335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Од 2. до 8. октобра 2023.    обележили смо </a:t>
            </a:r>
          </a:p>
          <a:p>
            <a:pPr algn="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Дечију недељу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8071" y="838200"/>
            <a:ext cx="4049137" cy="563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● </a:t>
            </a:r>
            <a:r>
              <a:rPr lang="ru-RU" b="1" u="sng" dirty="0">
                <a:solidFill>
                  <a:schemeClr val="bg1"/>
                </a:solidFill>
                <a:cs typeface="Narkisim" pitchFamily="34" charset="-79"/>
              </a:rPr>
              <a:t>Првог дана </a:t>
            </a:r>
            <a:r>
              <a:rPr lang="ru-RU" b="1" dirty="0" smtClean="0">
                <a:solidFill>
                  <a:schemeClr val="bg1"/>
                </a:solidFill>
                <a:cs typeface="Narkisim" pitchFamily="34" charset="-79"/>
              </a:rPr>
              <a:t>Дечије </a:t>
            </a:r>
            <a:r>
              <a:rPr lang="ru-RU" b="1" dirty="0">
                <a:solidFill>
                  <a:schemeClr val="bg1"/>
                </a:solidFill>
                <a:cs typeface="Narkisim" pitchFamily="34" charset="-79"/>
              </a:rPr>
              <a:t>недеље, ученици од првог до четвртог разреда наше школе, посетили су КПЦ у Петровцу, и погледали представу ,,Чизма мачку чува" Градског позоришта из Јагодине</a:t>
            </a:r>
            <a:endParaRPr 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4" t="13281" r="2574" b="17299"/>
          <a:stretch/>
        </p:blipFill>
        <p:spPr bwMode="auto">
          <a:xfrm>
            <a:off x="464598" y="2667000"/>
            <a:ext cx="2155609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2667000"/>
            <a:ext cx="2819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/>
          <a:stretch/>
        </p:blipFill>
        <p:spPr bwMode="auto">
          <a:xfrm>
            <a:off x="5655076" y="2667000"/>
            <a:ext cx="295330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60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314</TotalTime>
  <Words>601</Words>
  <Application>Microsoft Office PowerPoint</Application>
  <PresentationFormat>On-screen Show (4:3)</PresentationFormat>
  <Paragraphs>62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Austin</vt:lpstr>
      <vt:lpstr>Дан школе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Хвала вам на пажњи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Дан школе</dc:title>
  <dc:creator>Ucenik01</dc:creator>
  <cp:lastModifiedBy>Ucenik01</cp:lastModifiedBy>
  <cp:revision>30</cp:revision>
  <dcterms:created xsi:type="dcterms:W3CDTF">2006-08-16T00:00:00Z</dcterms:created>
  <dcterms:modified xsi:type="dcterms:W3CDTF">2024-06-04T12:09:38Z</dcterms:modified>
</cp:coreProperties>
</file>